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732" r:id="rId1"/>
  </p:sldMasterIdLst>
  <p:notesMasterIdLst>
    <p:notesMasterId r:id="rId72"/>
  </p:notesMasterIdLst>
  <p:sldIdLst>
    <p:sldId id="256" r:id="rId2"/>
    <p:sldId id="427" r:id="rId3"/>
    <p:sldId id="429" r:id="rId4"/>
    <p:sldId id="430" r:id="rId5"/>
    <p:sldId id="362" r:id="rId6"/>
    <p:sldId id="418" r:id="rId7"/>
    <p:sldId id="420" r:id="rId8"/>
    <p:sldId id="327" r:id="rId9"/>
    <p:sldId id="377" r:id="rId10"/>
    <p:sldId id="571" r:id="rId11"/>
    <p:sldId id="572" r:id="rId12"/>
    <p:sldId id="573" r:id="rId13"/>
    <p:sldId id="263" r:id="rId14"/>
    <p:sldId id="373" r:id="rId15"/>
    <p:sldId id="305" r:id="rId16"/>
    <p:sldId id="375" r:id="rId17"/>
    <p:sldId id="372" r:id="rId18"/>
    <p:sldId id="341" r:id="rId19"/>
    <p:sldId id="380" r:id="rId20"/>
    <p:sldId id="578" r:id="rId21"/>
    <p:sldId id="417" r:id="rId22"/>
    <p:sldId id="583" r:id="rId23"/>
    <p:sldId id="425" r:id="rId24"/>
    <p:sldId id="413" r:id="rId25"/>
    <p:sldId id="266" r:id="rId26"/>
    <p:sldId id="414" r:id="rId27"/>
    <p:sldId id="582" r:id="rId28"/>
    <p:sldId id="381" r:id="rId29"/>
    <p:sldId id="415" r:id="rId30"/>
    <p:sldId id="574" r:id="rId31"/>
    <p:sldId id="285" r:id="rId32"/>
    <p:sldId id="569" r:id="rId33"/>
    <p:sldId id="286" r:id="rId34"/>
    <p:sldId id="570" r:id="rId35"/>
    <p:sldId id="264" r:id="rId36"/>
    <p:sldId id="577" r:id="rId37"/>
    <p:sldId id="412" r:id="rId38"/>
    <p:sldId id="313" r:id="rId39"/>
    <p:sldId id="369" r:id="rId40"/>
    <p:sldId id="312" r:id="rId41"/>
    <p:sldId id="310" r:id="rId42"/>
    <p:sldId id="408" r:id="rId43"/>
    <p:sldId id="421" r:id="rId44"/>
    <p:sldId id="338" r:id="rId45"/>
    <p:sldId id="339" r:id="rId46"/>
    <p:sldId id="340" r:id="rId47"/>
    <p:sldId id="332" r:id="rId48"/>
    <p:sldId id="333" r:id="rId49"/>
    <p:sldId id="273" r:id="rId50"/>
    <p:sldId id="334" r:id="rId51"/>
    <p:sldId id="390" r:id="rId52"/>
    <p:sldId id="271" r:id="rId53"/>
    <p:sldId id="288" r:id="rId54"/>
    <p:sldId id="559" r:id="rId55"/>
    <p:sldId id="350" r:id="rId56"/>
    <p:sldId id="348" r:id="rId57"/>
    <p:sldId id="560" r:id="rId58"/>
    <p:sldId id="325" r:id="rId59"/>
    <p:sldId id="563" r:id="rId60"/>
    <p:sldId id="374" r:id="rId61"/>
    <p:sldId id="274" r:id="rId62"/>
    <p:sldId id="361" r:id="rId63"/>
    <p:sldId id="585" r:id="rId64"/>
    <p:sldId id="584" r:id="rId65"/>
    <p:sldId id="586" r:id="rId66"/>
    <p:sldId id="566" r:id="rId67"/>
    <p:sldId id="579" r:id="rId68"/>
    <p:sldId id="393" r:id="rId69"/>
    <p:sldId id="364" r:id="rId70"/>
    <p:sldId id="565"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73"/>
    <p:restoredTop sz="92838"/>
  </p:normalViewPr>
  <p:slideViewPr>
    <p:cSldViewPr>
      <p:cViewPr varScale="1">
        <p:scale>
          <a:sx n="122" d="100"/>
          <a:sy n="122" d="100"/>
        </p:scale>
        <p:origin x="9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Users\jeffdill\Desktop\Suicide%20Tracking%20Dec%206%202019%20(Autosaved)%20(Autosaved).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laurindabearce\Library\Containers\com.apple.mail\Data\Library\Mail%20Downloads\90B73AA4-802D-44EA-95AF-F712D4AE25CF\Year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laurindabearce\Library\Containers\com.apple.mail\Data\Library\Mail%20Downloads\9637DF60-D074-4F53-8EC0-E42D0E05D552\Ages.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laurindabearce\Library\Containers\com.apple.mail\Data\Library\Mail%20Downloads\DB458363-802F-46B5-878D-1C988B899CE5\Active:Retired.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chemeClr val="bg1"/>
                </a:solidFill>
                <a:latin typeface="Verdana"/>
                <a:ea typeface="Verdana"/>
                <a:cs typeface="Verdana"/>
              </a:defRPr>
            </a:pPr>
            <a:r>
              <a:rPr lang="en-US" sz="1600" dirty="0">
                <a:solidFill>
                  <a:schemeClr val="tx1"/>
                </a:solidFill>
              </a:rPr>
              <a:t>Reported Underlining Issues</a:t>
            </a:r>
          </a:p>
        </c:rich>
      </c:tx>
      <c:layout>
        <c:manualLayout>
          <c:xMode val="edge"/>
          <c:yMode val="edge"/>
          <c:x val="0.35259253231973381"/>
          <c:y val="1.9608010955152348E-2"/>
        </c:manualLayout>
      </c:layout>
      <c:overlay val="0"/>
      <c:spPr>
        <a:noFill/>
        <a:ln w="25400">
          <a:noFill/>
        </a:ln>
      </c:spPr>
    </c:title>
    <c:autoTitleDeleted val="0"/>
    <c:plotArea>
      <c:layout>
        <c:manualLayout>
          <c:layoutTarget val="inner"/>
          <c:xMode val="edge"/>
          <c:yMode val="edge"/>
          <c:x val="5.6296296296296296E-2"/>
          <c:y val="9.1503267973856203E-2"/>
          <c:w val="0.75259259259259259"/>
          <c:h val="0.81481481481481477"/>
        </c:manualLayout>
      </c:layout>
      <c:barChart>
        <c:barDir val="col"/>
        <c:grouping val="clustered"/>
        <c:varyColors val="0"/>
        <c:ser>
          <c:idx val="7"/>
          <c:order val="0"/>
          <c:tx>
            <c:v>Unknown</c:v>
          </c:tx>
          <c:spPr>
            <a:solidFill>
              <a:srgbClr val="A2BD90"/>
            </a:solidFill>
            <a:ln w="25400">
              <a:noFill/>
            </a:ln>
            <a:effectLst>
              <a:outerShdw dist="35921" dir="2700000" algn="br">
                <a:srgbClr val="000000"/>
              </a:outerShdw>
            </a:effectLst>
          </c:spPr>
          <c:invertIfNegative val="0"/>
          <c:dLbls>
            <c:dLbl>
              <c:idx val="0"/>
              <c:layout>
                <c:manualLayout>
                  <c:x val="3.1130941965588077E-3"/>
                  <c:y val="4.7538126361655761E-2"/>
                </c:manualLayout>
              </c:layout>
              <c:spPr>
                <a:noFill/>
                <a:ln w="25400">
                  <a:noFill/>
                </a:ln>
              </c:spPr>
              <c:txPr>
                <a:bodyPr/>
                <a:lstStyle/>
                <a:p>
                  <a:pPr>
                    <a:defRPr sz="1000" b="1" i="0" u="none" strike="noStrike" baseline="0">
                      <a:solidFill>
                        <a:srgbClr val="000000"/>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67-354E-AB1C-5D6F8B2C7257}"/>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568</c:v>
              </c:pt>
            </c:numLit>
          </c:val>
          <c:extLst>
            <c:ext xmlns:c16="http://schemas.microsoft.com/office/drawing/2014/chart" uri="{C3380CC4-5D6E-409C-BE32-E72D297353CC}">
              <c16:uniqueId val="{00000001-8667-354E-AB1C-5D6F8B2C7257}"/>
            </c:ext>
          </c:extLst>
        </c:ser>
        <c:ser>
          <c:idx val="4"/>
          <c:order val="1"/>
          <c:tx>
            <c:v>Marital/Relationship</c:v>
          </c:tx>
          <c:spPr>
            <a:solidFill>
              <a:srgbClr val="6711FF"/>
            </a:solidFill>
            <a:ln w="25400">
              <a:noFill/>
            </a:ln>
            <a:effectLst>
              <a:outerShdw dist="35921" dir="2700000" algn="br">
                <a:srgbClr val="000000"/>
              </a:outerShdw>
            </a:effectLst>
          </c:spPr>
          <c:invertIfNegative val="0"/>
          <c:dLbls>
            <c:dLbl>
              <c:idx val="0"/>
              <c:layout>
                <c:manualLayout>
                  <c:x val="6.5842754640912352E-4"/>
                  <c:y val="4.8776520313019572E-2"/>
                </c:manualLayout>
              </c:layout>
              <c:spPr>
                <a:noFill/>
                <a:ln w="25400">
                  <a:noFill/>
                </a:ln>
              </c:spPr>
              <c:txPr>
                <a:bodyPr/>
                <a:lstStyle/>
                <a:p>
                  <a:pPr>
                    <a:defRPr sz="1000" b="1" i="0" u="none" strike="noStrike" baseline="0">
                      <a:solidFill>
                        <a:srgbClr val="FFFFFF"/>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67-354E-AB1C-5D6F8B2C7257}"/>
                </c:ext>
              </c:extLst>
            </c:dLbl>
            <c:spPr>
              <a:noFill/>
              <a:ln w="25400">
                <a:noFill/>
              </a:ln>
            </c:spPr>
            <c:txPr>
              <a:bodyPr wrap="square" lIns="38100" tIns="19050" rIns="38100" bIns="19050" anchor="ctr">
                <a:spAutoFit/>
              </a:bodyPr>
              <a:lstStyle/>
              <a:p>
                <a:pPr>
                  <a:defRPr sz="1000" b="0" i="0" u="none" strike="noStrike" baseline="0">
                    <a:solidFill>
                      <a:srgbClr val="FFFFFF"/>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476</c:v>
              </c:pt>
            </c:numLit>
          </c:val>
          <c:extLst>
            <c:ext xmlns:c16="http://schemas.microsoft.com/office/drawing/2014/chart" uri="{C3380CC4-5D6E-409C-BE32-E72D297353CC}">
              <c16:uniqueId val="{00000003-8667-354E-AB1C-5D6F8B2C7257}"/>
            </c:ext>
          </c:extLst>
        </c:ser>
        <c:ser>
          <c:idx val="2"/>
          <c:order val="2"/>
          <c:tx>
            <c:v>Depression</c:v>
          </c:tx>
          <c:spPr>
            <a:solidFill>
              <a:srgbClr val="FFF58C"/>
            </a:solidFill>
            <a:ln w="25400">
              <a:noFill/>
            </a:ln>
            <a:effectLst>
              <a:outerShdw dist="35921" dir="2700000" algn="br">
                <a:srgbClr val="000000"/>
              </a:outerShdw>
            </a:effectLst>
          </c:spPr>
          <c:invertIfNegative val="0"/>
          <c:dLbls>
            <c:dLbl>
              <c:idx val="0"/>
              <c:layout>
                <c:manualLayout>
                  <c:x val="1.1736366287547484E-3"/>
                  <c:y val="5.045751633986939E-2"/>
                </c:manualLayout>
              </c:layout>
              <c:spPr>
                <a:noFill/>
                <a:ln w="25400">
                  <a:noFill/>
                </a:ln>
              </c:spPr>
              <c:txPr>
                <a:bodyPr/>
                <a:lstStyle/>
                <a:p>
                  <a:pPr>
                    <a:defRPr sz="1000" b="1" i="0" u="none" strike="noStrike" baseline="0">
                      <a:solidFill>
                        <a:srgbClr val="000000"/>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67-354E-AB1C-5D6F8B2C7257}"/>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334</c:v>
              </c:pt>
            </c:numLit>
          </c:val>
          <c:extLst>
            <c:ext xmlns:c16="http://schemas.microsoft.com/office/drawing/2014/chart" uri="{C3380CC4-5D6E-409C-BE32-E72D297353CC}">
              <c16:uniqueId val="{00000005-8667-354E-AB1C-5D6F8B2C7257}"/>
            </c:ext>
          </c:extLst>
        </c:ser>
        <c:ser>
          <c:idx val="9"/>
          <c:order val="3"/>
          <c:tx>
            <c:v>Medical</c:v>
          </c:tx>
          <c:spPr>
            <a:solidFill>
              <a:srgbClr val="CCFFFF"/>
            </a:solidFill>
            <a:ln w="25400">
              <a:noFill/>
            </a:ln>
            <a:effectLst>
              <a:outerShdw dist="35921" dir="2700000" algn="br">
                <a:srgbClr val="000000"/>
              </a:outerShdw>
            </a:effectLst>
          </c:spPr>
          <c:invertIfNegative val="0"/>
          <c:dLbls>
            <c:dLbl>
              <c:idx val="0"/>
              <c:layout>
                <c:manualLayout>
                  <c:x val="8.515602216390139E-4"/>
                  <c:y val="4.8518518518518627E-2"/>
                </c:manualLayout>
              </c:layout>
              <c:spPr>
                <a:noFill/>
                <a:ln w="25400">
                  <a:noFill/>
                </a:ln>
              </c:spPr>
              <c:txPr>
                <a:bodyPr/>
                <a:lstStyle/>
                <a:p>
                  <a:pPr>
                    <a:defRPr sz="1000" b="1" i="0" u="none" strike="noStrike" baseline="0">
                      <a:solidFill>
                        <a:srgbClr val="000000"/>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667-354E-AB1C-5D6F8B2C7257}"/>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148</c:v>
              </c:pt>
            </c:numLit>
          </c:val>
          <c:extLst>
            <c:ext xmlns:c16="http://schemas.microsoft.com/office/drawing/2014/chart" uri="{C3380CC4-5D6E-409C-BE32-E72D297353CC}">
              <c16:uniqueId val="{00000007-8667-354E-AB1C-5D6F8B2C7257}"/>
            </c:ext>
          </c:extLst>
        </c:ser>
        <c:ser>
          <c:idx val="0"/>
          <c:order val="4"/>
          <c:tx>
            <c:v>Addictions</c:v>
          </c:tx>
          <c:spPr>
            <a:solidFill>
              <a:srgbClr val="63AAFE"/>
            </a:solidFill>
            <a:ln w="25400">
              <a:noFill/>
            </a:ln>
            <a:effectLst>
              <a:outerShdw dist="35921" dir="2700000" algn="br">
                <a:srgbClr val="000000"/>
              </a:outerShdw>
            </a:effectLst>
          </c:spPr>
          <c:invertIfNegative val="0"/>
          <c:dLbls>
            <c:dLbl>
              <c:idx val="0"/>
              <c:layout>
                <c:manualLayout>
                  <c:x val="-2.7555555555555666E-3"/>
                  <c:y val="4.6339869281045831E-2"/>
                </c:manualLayout>
              </c:layout>
              <c:spPr>
                <a:noFill/>
                <a:ln w="25400">
                  <a:noFill/>
                </a:ln>
              </c:spPr>
              <c:txPr>
                <a:bodyPr/>
                <a:lstStyle/>
                <a:p>
                  <a:pPr>
                    <a:defRPr sz="1000" b="1" i="0" u="none" strike="noStrike" baseline="0">
                      <a:solidFill>
                        <a:srgbClr val="000000"/>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667-354E-AB1C-5D6F8B2C7257}"/>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152</c:v>
              </c:pt>
            </c:numLit>
          </c:val>
          <c:extLst>
            <c:ext xmlns:c16="http://schemas.microsoft.com/office/drawing/2014/chart" uri="{C3380CC4-5D6E-409C-BE32-E72D297353CC}">
              <c16:uniqueId val="{00000009-8667-354E-AB1C-5D6F8B2C7257}"/>
            </c:ext>
          </c:extLst>
        </c:ser>
        <c:ser>
          <c:idx val="1"/>
          <c:order val="5"/>
          <c:tx>
            <c:v>PTSD</c:v>
          </c:tx>
          <c:spPr>
            <a:solidFill>
              <a:srgbClr val="DD2D32"/>
            </a:solidFill>
            <a:ln w="25400">
              <a:noFill/>
            </a:ln>
            <a:effectLst>
              <a:outerShdw dist="35921" dir="2700000" algn="br">
                <a:srgbClr val="000000"/>
              </a:outerShdw>
            </a:effectLst>
          </c:spPr>
          <c:invertIfNegative val="0"/>
          <c:dLbls>
            <c:dLbl>
              <c:idx val="0"/>
              <c:layout>
                <c:manualLayout>
                  <c:x val="-5.0160396617121572E-5"/>
                  <c:y val="4.6623093681917305E-2"/>
                </c:manualLayout>
              </c:layout>
              <c:spPr>
                <a:noFill/>
                <a:ln w="25400">
                  <a:noFill/>
                </a:ln>
              </c:spPr>
              <c:txPr>
                <a:bodyPr/>
                <a:lstStyle/>
                <a:p>
                  <a:pPr>
                    <a:defRPr sz="1000" b="1" i="0" u="none" strike="noStrike" baseline="0">
                      <a:solidFill>
                        <a:srgbClr val="FFFFFF"/>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667-354E-AB1C-5D6F8B2C7257}"/>
                </c:ext>
              </c:extLst>
            </c:dLbl>
            <c:spPr>
              <a:noFill/>
              <a:ln w="25400">
                <a:noFill/>
              </a:ln>
            </c:spPr>
            <c:txPr>
              <a:bodyPr wrap="square" lIns="38100" tIns="19050" rIns="38100" bIns="19050" anchor="ctr">
                <a:spAutoFit/>
              </a:bodyPr>
              <a:lstStyle/>
              <a:p>
                <a:pPr>
                  <a:defRPr sz="1000" b="1" i="0" u="none" strike="noStrike" baseline="0">
                    <a:solidFill>
                      <a:srgbClr val="FFFFFF"/>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167</c:v>
              </c:pt>
            </c:numLit>
          </c:val>
          <c:extLst>
            <c:ext xmlns:c16="http://schemas.microsoft.com/office/drawing/2014/chart" uri="{C3380CC4-5D6E-409C-BE32-E72D297353CC}">
              <c16:uniqueId val="{0000000B-8667-354E-AB1C-5D6F8B2C7257}"/>
            </c:ext>
          </c:extLst>
        </c:ser>
        <c:ser>
          <c:idx val="3"/>
          <c:order val="6"/>
          <c:tx>
            <c:v>Homicidal/Suicide</c:v>
          </c:tx>
          <c:spPr>
            <a:solidFill>
              <a:srgbClr val="4EE257"/>
            </a:solidFill>
            <a:ln w="25400">
              <a:noFill/>
            </a:ln>
            <a:effectLst>
              <a:outerShdw dist="35921" dir="2700000" algn="br">
                <a:srgbClr val="000000"/>
              </a:outerShdw>
            </a:effectLst>
          </c:spPr>
          <c:invertIfNegative val="0"/>
          <c:dLbls>
            <c:dLbl>
              <c:idx val="0"/>
              <c:layout>
                <c:manualLayout>
                  <c:x val="3.8789151356080631E-3"/>
                  <c:y val="4.8061002178649281E-2"/>
                </c:manualLayout>
              </c:layout>
              <c:spPr>
                <a:noFill/>
                <a:ln w="25400">
                  <a:noFill/>
                </a:ln>
              </c:spPr>
              <c:txPr>
                <a:bodyPr/>
                <a:lstStyle/>
                <a:p>
                  <a:pPr>
                    <a:defRPr sz="1000" b="1" i="0" u="none" strike="noStrike" baseline="0">
                      <a:solidFill>
                        <a:srgbClr val="000000"/>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667-354E-AB1C-5D6F8B2C7257}"/>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66</c:v>
              </c:pt>
            </c:numLit>
          </c:val>
          <c:extLst>
            <c:ext xmlns:c16="http://schemas.microsoft.com/office/drawing/2014/chart" uri="{C3380CC4-5D6E-409C-BE32-E72D297353CC}">
              <c16:uniqueId val="{0000000D-8667-354E-AB1C-5D6F8B2C7257}"/>
            </c:ext>
          </c:extLst>
        </c:ser>
        <c:ser>
          <c:idx val="5"/>
          <c:order val="7"/>
          <c:tx>
            <c:v>Legal Issues</c:v>
          </c:tx>
          <c:spPr>
            <a:solidFill>
              <a:srgbClr val="FEA746"/>
            </a:solidFill>
            <a:ln w="25400">
              <a:noFill/>
            </a:ln>
            <a:effectLst>
              <a:outerShdw dist="35921" dir="2700000" algn="br">
                <a:srgbClr val="000000"/>
              </a:outerShdw>
            </a:effectLst>
          </c:spPr>
          <c:invertIfNegative val="0"/>
          <c:dLbls>
            <c:dLbl>
              <c:idx val="0"/>
              <c:layout>
                <c:manualLayout>
                  <c:x val="1.8821813939924326E-3"/>
                  <c:y val="4.4074074074074043E-2"/>
                </c:manualLayout>
              </c:layout>
              <c:spPr>
                <a:noFill/>
                <a:ln w="25400">
                  <a:noFill/>
                </a:ln>
              </c:spPr>
              <c:txPr>
                <a:bodyPr/>
                <a:lstStyle/>
                <a:p>
                  <a:pPr>
                    <a:defRPr sz="1000" b="1" i="0" u="none" strike="noStrike" baseline="0">
                      <a:solidFill>
                        <a:srgbClr val="000000"/>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667-354E-AB1C-5D6F8B2C7257}"/>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75</c:v>
              </c:pt>
            </c:numLit>
          </c:val>
          <c:extLst>
            <c:ext xmlns:c16="http://schemas.microsoft.com/office/drawing/2014/chart" uri="{C3380CC4-5D6E-409C-BE32-E72D297353CC}">
              <c16:uniqueId val="{0000000F-8667-354E-AB1C-5D6F8B2C7257}"/>
            </c:ext>
          </c:extLst>
        </c:ser>
        <c:ser>
          <c:idx val="6"/>
          <c:order val="8"/>
          <c:tx>
            <c:v>Financial</c:v>
          </c:tx>
          <c:spPr>
            <a:solidFill>
              <a:srgbClr val="865357"/>
            </a:solidFill>
            <a:ln w="25400">
              <a:noFill/>
            </a:ln>
            <a:effectLst>
              <a:outerShdw dist="35921" dir="2700000" algn="br">
                <a:srgbClr val="000000"/>
              </a:outerShdw>
            </a:effectLst>
          </c:spPr>
          <c:invertIfNegative val="0"/>
          <c:dLbls>
            <c:dLbl>
              <c:idx val="0"/>
              <c:layout>
                <c:manualLayout>
                  <c:x val="0"/>
                  <c:y val="4.3661974494187038E-2"/>
                </c:manualLayout>
              </c:layout>
              <c:spPr>
                <a:noFill/>
                <a:ln w="25400">
                  <a:noFill/>
                </a:ln>
              </c:spPr>
              <c:txPr>
                <a:bodyPr/>
                <a:lstStyle/>
                <a:p>
                  <a:pPr>
                    <a:defRPr sz="1000" b="1" i="0" u="none" strike="noStrike" baseline="0">
                      <a:solidFill>
                        <a:srgbClr val="FFFFFF"/>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667-354E-AB1C-5D6F8B2C7257}"/>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34</c:v>
              </c:pt>
            </c:numLit>
          </c:val>
          <c:extLst>
            <c:ext xmlns:c16="http://schemas.microsoft.com/office/drawing/2014/chart" uri="{C3380CC4-5D6E-409C-BE32-E72D297353CC}">
              <c16:uniqueId val="{00000011-8667-354E-AB1C-5D6F8B2C7257}"/>
            </c:ext>
          </c:extLst>
        </c:ser>
        <c:ser>
          <c:idx val="8"/>
          <c:order val="9"/>
          <c:tx>
            <c:v>Combination</c:v>
          </c:tx>
          <c:spPr>
            <a:solidFill>
              <a:srgbClr val="00CCFF"/>
            </a:solidFill>
            <a:ln w="25400">
              <a:noFill/>
            </a:ln>
            <a:effectLst>
              <a:outerShdw dist="35921" dir="2700000" algn="br">
                <a:srgbClr val="000000"/>
              </a:outerShdw>
            </a:effectLst>
          </c:spPr>
          <c:invertIfNegative val="0"/>
          <c:dLbls>
            <c:dLbl>
              <c:idx val="0"/>
              <c:layout>
                <c:manualLayout>
                  <c:x val="1.1092446777485332E-3"/>
                  <c:y val="4.958605664488025E-2"/>
                </c:manualLayout>
              </c:layout>
              <c:spPr>
                <a:noFill/>
                <a:ln w="25400">
                  <a:noFill/>
                </a:ln>
              </c:spPr>
              <c:txPr>
                <a:bodyPr/>
                <a:lstStyle/>
                <a:p>
                  <a:pPr>
                    <a:defRPr sz="1000" b="1" i="0" u="none" strike="noStrike" baseline="0">
                      <a:solidFill>
                        <a:srgbClr val="000000"/>
                      </a:solidFill>
                      <a:latin typeface="Verdana"/>
                      <a:ea typeface="Verdana"/>
                      <a:cs typeface="Verdana"/>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667-354E-AB1C-5D6F8B2C7257}"/>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259</c:v>
              </c:pt>
            </c:numLit>
          </c:val>
          <c:extLst>
            <c:ext xmlns:c16="http://schemas.microsoft.com/office/drawing/2014/chart" uri="{C3380CC4-5D6E-409C-BE32-E72D297353CC}">
              <c16:uniqueId val="{00000013-8667-354E-AB1C-5D6F8B2C7257}"/>
            </c:ext>
          </c:extLst>
        </c:ser>
        <c:dLbls>
          <c:showLegendKey val="0"/>
          <c:showVal val="0"/>
          <c:showCatName val="0"/>
          <c:showSerName val="0"/>
          <c:showPercent val="0"/>
          <c:showBubbleSize val="0"/>
        </c:dLbls>
        <c:gapWidth val="150"/>
        <c:axId val="1076322223"/>
        <c:axId val="1"/>
      </c:barChart>
      <c:catAx>
        <c:axId val="1076322223"/>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Verdana"/>
                <a:ea typeface="Verdana"/>
                <a:cs typeface="Verdana"/>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Verdana"/>
                <a:ea typeface="Verdana"/>
                <a:cs typeface="Verdana"/>
              </a:defRPr>
            </a:pPr>
            <a:endParaRPr lang="en-US"/>
          </a:p>
        </c:txPr>
        <c:crossAx val="1076322223"/>
        <c:crosses val="autoZero"/>
        <c:crossBetween val="between"/>
      </c:valAx>
      <c:spPr>
        <a:solidFill>
          <a:srgbClr val="CDCDCD"/>
        </a:solidFill>
        <a:ln w="12700">
          <a:solidFill>
            <a:srgbClr val="808080"/>
          </a:solidFill>
          <a:prstDash val="solid"/>
        </a:ln>
      </c:spPr>
    </c:plotArea>
    <c:legend>
      <c:legendPos val="r"/>
      <c:layout>
        <c:manualLayout>
          <c:xMode val="edge"/>
          <c:yMode val="edge"/>
          <c:x val="0.80982827196103457"/>
          <c:y val="0.12470883259157822"/>
          <c:w val="0.18422799087881669"/>
          <c:h val="0.76830486134885323"/>
        </c:manualLayout>
      </c:layout>
      <c:overlay val="0"/>
      <c:spPr>
        <a:solidFill>
          <a:srgbClr val="FFFFFF"/>
        </a:solidFill>
        <a:ln w="25400">
          <a:noFill/>
        </a:ln>
      </c:spPr>
      <c:txPr>
        <a:bodyPr/>
        <a:lstStyle/>
        <a:p>
          <a:pPr>
            <a:defRPr sz="1100" b="0" i="0" u="none" strike="noStrike" baseline="0">
              <a:solidFill>
                <a:srgbClr val="000000"/>
              </a:solidFill>
              <a:latin typeface="Verdana"/>
              <a:ea typeface="Verdana"/>
              <a:cs typeface="Verdana"/>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Verdana"/>
          <a:ea typeface="Verdana"/>
          <a:cs typeface="Verdan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Verdana"/>
                <a:ea typeface="Verdana"/>
                <a:cs typeface="Verdana"/>
              </a:defRPr>
            </a:pPr>
            <a:r>
              <a:rPr lang="en-US"/>
              <a:t>Suicides by Years</a:t>
            </a:r>
          </a:p>
        </c:rich>
      </c:tx>
      <c:layout>
        <c:manualLayout>
          <c:xMode val="edge"/>
          <c:yMode val="edge"/>
          <c:x val="0.40740711785297545"/>
          <c:y val="1.9607890222984564E-2"/>
        </c:manualLayout>
      </c:layout>
      <c:overlay val="0"/>
      <c:spPr>
        <a:noFill/>
        <a:ln w="25400">
          <a:noFill/>
        </a:ln>
      </c:spPr>
    </c:title>
    <c:autoTitleDeleted val="0"/>
    <c:view3D>
      <c:rotX val="15"/>
      <c:hPercent val="66"/>
      <c:rotY val="20"/>
      <c:depthPercent val="100"/>
      <c:rAngAx val="1"/>
    </c:view3D>
    <c:floor>
      <c:thickness val="0"/>
      <c:spPr>
        <a:solidFill>
          <a:srgbClr val="C0C0C0"/>
        </a:solidFill>
        <a:ln w="3175">
          <a:solidFill>
            <a:srgbClr val="000000"/>
          </a:solidFill>
          <a:prstDash val="solid"/>
        </a:ln>
      </c:spPr>
    </c:floor>
    <c:sideWall>
      <c:thickness val="0"/>
      <c:spPr>
        <a:solidFill>
          <a:srgbClr val="CDCDCD"/>
        </a:solidFill>
        <a:ln w="12700">
          <a:solidFill>
            <a:srgbClr val="808080"/>
          </a:solidFill>
          <a:prstDash val="solid"/>
        </a:ln>
      </c:spPr>
    </c:sideWall>
    <c:backWall>
      <c:thickness val="0"/>
      <c:spPr>
        <a:solidFill>
          <a:srgbClr val="CDCDCD"/>
        </a:solidFill>
        <a:ln w="12700">
          <a:solidFill>
            <a:srgbClr val="808080"/>
          </a:solidFill>
          <a:prstDash val="solid"/>
        </a:ln>
      </c:spPr>
    </c:backWall>
    <c:plotArea>
      <c:layout>
        <c:manualLayout>
          <c:layoutTarget val="inner"/>
          <c:xMode val="edge"/>
          <c:yMode val="edge"/>
          <c:x val="4.5190665110851812E-2"/>
          <c:y val="8.7141852487135504E-2"/>
          <c:w val="0.87259218203033795"/>
          <c:h val="0.75596432246998313"/>
        </c:manualLayout>
      </c:layout>
      <c:bar3DChart>
        <c:barDir val="col"/>
        <c:grouping val="clustered"/>
        <c:varyColors val="0"/>
        <c:ser>
          <c:idx val="8"/>
          <c:order val="0"/>
          <c:tx>
            <c:v>Unknown</c:v>
          </c:tx>
          <c:spPr>
            <a:solidFill>
              <a:srgbClr val="00CCFF"/>
            </a:solidFill>
            <a:ln w="25400">
              <a:noFill/>
            </a:ln>
            <a:effectLst>
              <a:outerShdw dist="35921" dir="2700000" algn="br">
                <a:srgbClr val="000000"/>
              </a:outerShdw>
            </a:effectLst>
          </c:spPr>
          <c:invertIfNegative val="0"/>
          <c:dLbls>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4</c:v>
              </c:pt>
            </c:numLit>
          </c:val>
          <c:extLst>
            <c:ext xmlns:c16="http://schemas.microsoft.com/office/drawing/2014/chart" uri="{C3380CC4-5D6E-409C-BE32-E72D297353CC}">
              <c16:uniqueId val="{00000000-A3A0-584C-A182-51ACFEB89424}"/>
            </c:ext>
          </c:extLst>
        </c:ser>
        <c:ser>
          <c:idx val="0"/>
          <c:order val="1"/>
          <c:tx>
            <c:v>1877-1999</c:v>
          </c:tx>
          <c:spPr>
            <a:solidFill>
              <a:srgbClr val="63AAFE"/>
            </a:solidFill>
            <a:ln w="25400">
              <a:noFill/>
            </a:ln>
            <a:effectLst>
              <a:outerShdw dist="35921" dir="2700000" algn="br">
                <a:srgbClr val="000000"/>
              </a:outerShdw>
            </a:effectLst>
          </c:spPr>
          <c:invertIfNegative val="0"/>
          <c:dLbls>
            <c:dLbl>
              <c:idx val="0"/>
              <c:layout>
                <c:manualLayout>
                  <c:x val="0"/>
                  <c:y val="3.9210977701543741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140</c:v>
              </c:pt>
            </c:numLit>
          </c:val>
          <c:extLst>
            <c:ext xmlns:c16="http://schemas.microsoft.com/office/drawing/2014/chart" uri="{C3380CC4-5D6E-409C-BE32-E72D297353CC}">
              <c16:uniqueId val="{00000002-A3A0-584C-A182-51ACFEB89424}"/>
            </c:ext>
          </c:extLst>
        </c:ser>
        <c:ser>
          <c:idx val="1"/>
          <c:order val="2"/>
          <c:tx>
            <c:v>2000-2005</c:v>
          </c:tx>
          <c:spPr>
            <a:solidFill>
              <a:srgbClr val="DD2D32"/>
            </a:solidFill>
            <a:ln w="25400">
              <a:noFill/>
            </a:ln>
            <a:effectLst>
              <a:outerShdw dist="35921" dir="2700000" algn="br">
                <a:srgbClr val="000000"/>
              </a:outerShdw>
            </a:effectLst>
          </c:spPr>
          <c:invertIfNegative val="0"/>
          <c:dLbls>
            <c:dLbl>
              <c:idx val="0"/>
              <c:layout>
                <c:manualLayout>
                  <c:x val="0"/>
                  <c:y val="3.9210977701543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A0-584C-A182-51ACFEB89424}"/>
                </c:ext>
              </c:extLst>
            </c:dLbl>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94</c:v>
              </c:pt>
            </c:numLit>
          </c:val>
          <c:extLst>
            <c:ext xmlns:c16="http://schemas.microsoft.com/office/drawing/2014/chart" uri="{C3380CC4-5D6E-409C-BE32-E72D297353CC}">
              <c16:uniqueId val="{00000004-A3A0-584C-A182-51ACFEB89424}"/>
            </c:ext>
          </c:extLst>
        </c:ser>
        <c:ser>
          <c:idx val="2"/>
          <c:order val="3"/>
          <c:tx>
            <c:v>2006-2010</c:v>
          </c:tx>
          <c:spPr>
            <a:solidFill>
              <a:srgbClr val="FFF58C"/>
            </a:solidFill>
            <a:ln w="25400">
              <a:noFill/>
            </a:ln>
            <a:effectLst>
              <a:outerShdw dist="35921" dir="2700000" algn="br">
                <a:srgbClr val="000000"/>
              </a:outerShdw>
            </a:effectLst>
          </c:spPr>
          <c:invertIfNegative val="0"/>
          <c:dLbls>
            <c:dLbl>
              <c:idx val="0"/>
              <c:layout>
                <c:manualLayout>
                  <c:x val="1.4819136522753792E-3"/>
                  <c:y val="4.3567753001715268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205</c:v>
              </c:pt>
            </c:numLit>
          </c:val>
          <c:extLst>
            <c:ext xmlns:c16="http://schemas.microsoft.com/office/drawing/2014/chart" uri="{C3380CC4-5D6E-409C-BE32-E72D297353CC}">
              <c16:uniqueId val="{00000006-A3A0-584C-A182-51ACFEB89424}"/>
            </c:ext>
          </c:extLst>
        </c:ser>
        <c:ser>
          <c:idx val="7"/>
          <c:order val="4"/>
          <c:tx>
            <c:v>2011</c:v>
          </c:tx>
          <c:spPr>
            <a:solidFill>
              <a:srgbClr val="A2BD90"/>
            </a:solidFill>
            <a:ln w="25400">
              <a:noFill/>
            </a:ln>
            <a:effectLst>
              <a:outerShdw dist="35921" dir="2700000" algn="br">
                <a:srgbClr val="000000"/>
              </a:outerShdw>
            </a:effectLst>
          </c:spPr>
          <c:invertIfNegative val="0"/>
          <c:dLbls>
            <c:dLbl>
              <c:idx val="0"/>
              <c:layout>
                <c:manualLayout>
                  <c:x val="0"/>
                  <c:y val="4.5746140651801027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60</c:v>
              </c:pt>
            </c:numLit>
          </c:val>
          <c:extLst>
            <c:ext xmlns:c16="http://schemas.microsoft.com/office/drawing/2014/chart" uri="{C3380CC4-5D6E-409C-BE32-E72D297353CC}">
              <c16:uniqueId val="{00000008-A3A0-584C-A182-51ACFEB89424}"/>
            </c:ext>
          </c:extLst>
        </c:ser>
        <c:ser>
          <c:idx val="9"/>
          <c:order val="5"/>
          <c:tx>
            <c:v>2012</c:v>
          </c:tx>
          <c:spPr>
            <a:solidFill>
              <a:srgbClr val="CCFFFF"/>
            </a:solidFill>
            <a:ln w="25400">
              <a:noFill/>
            </a:ln>
            <a:effectLst>
              <a:outerShdw dist="35921" dir="2700000" algn="br">
                <a:srgbClr val="000000"/>
              </a:outerShdw>
            </a:effectLst>
          </c:spPr>
          <c:invertIfNegative val="0"/>
          <c:dLbls>
            <c:dLbl>
              <c:idx val="0"/>
              <c:layout>
                <c:manualLayout>
                  <c:x val="0"/>
                  <c:y val="4.7924528301886871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92</c:v>
              </c:pt>
            </c:numLit>
          </c:val>
          <c:extLst>
            <c:ext xmlns:c16="http://schemas.microsoft.com/office/drawing/2014/chart" uri="{C3380CC4-5D6E-409C-BE32-E72D297353CC}">
              <c16:uniqueId val="{0000000A-A3A0-584C-A182-51ACFEB89424}"/>
            </c:ext>
          </c:extLst>
        </c:ser>
        <c:ser>
          <c:idx val="10"/>
          <c:order val="6"/>
          <c:tx>
            <c:v>2013</c:v>
          </c:tx>
          <c:spPr>
            <a:solidFill>
              <a:srgbClr val="CCFFCC"/>
            </a:solidFill>
            <a:ln w="25400">
              <a:noFill/>
            </a:ln>
            <a:effectLst>
              <a:outerShdw dist="35921" dir="2700000" algn="br">
                <a:srgbClr val="000000"/>
              </a:outerShdw>
            </a:effectLst>
          </c:spPr>
          <c:invertIfNegative val="0"/>
          <c:dLbls>
            <c:dLbl>
              <c:idx val="0"/>
              <c:layout>
                <c:manualLayout>
                  <c:x val="0"/>
                  <c:y val="4.7924528301886794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79</c:v>
              </c:pt>
            </c:numLit>
          </c:val>
          <c:extLst>
            <c:ext xmlns:c16="http://schemas.microsoft.com/office/drawing/2014/chart" uri="{C3380CC4-5D6E-409C-BE32-E72D297353CC}">
              <c16:uniqueId val="{0000000C-A3A0-584C-A182-51ACFEB89424}"/>
            </c:ext>
          </c:extLst>
        </c:ser>
        <c:ser>
          <c:idx val="11"/>
          <c:order val="7"/>
          <c:tx>
            <c:v>2014</c:v>
          </c:tx>
          <c:spPr>
            <a:solidFill>
              <a:srgbClr val="FFFF99"/>
            </a:solidFill>
            <a:ln w="25400">
              <a:noFill/>
            </a:ln>
            <a:effectLst>
              <a:outerShdw dist="35921" dir="2700000" algn="br">
                <a:srgbClr val="000000"/>
              </a:outerShdw>
            </a:effectLst>
          </c:spPr>
          <c:invertIfNegative val="0"/>
          <c:dLbls>
            <c:dLbl>
              <c:idx val="0"/>
              <c:layout>
                <c:manualLayout>
                  <c:x val="0"/>
                  <c:y val="4.7924528301886794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131</c:v>
              </c:pt>
            </c:numLit>
          </c:val>
          <c:extLst>
            <c:ext xmlns:c16="http://schemas.microsoft.com/office/drawing/2014/chart" uri="{C3380CC4-5D6E-409C-BE32-E72D297353CC}">
              <c16:uniqueId val="{0000000E-A3A0-584C-A182-51ACFEB89424}"/>
            </c:ext>
          </c:extLst>
        </c:ser>
        <c:ser>
          <c:idx val="12"/>
          <c:order val="8"/>
          <c:tx>
            <c:v>2015</c:v>
          </c:tx>
          <c:spPr>
            <a:solidFill>
              <a:srgbClr val="AABAD7"/>
            </a:solidFill>
            <a:ln w="25400">
              <a:noFill/>
            </a:ln>
          </c:spPr>
          <c:invertIfNegative val="0"/>
          <c:dLbls>
            <c:dLbl>
              <c:idx val="0"/>
              <c:layout>
                <c:manualLayout>
                  <c:x val="-5.4336206220272958E-17"/>
                  <c:y val="3.9210977701543741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156</c:v>
              </c:pt>
            </c:numLit>
          </c:val>
          <c:extLst>
            <c:ext xmlns:c16="http://schemas.microsoft.com/office/drawing/2014/chart" uri="{C3380CC4-5D6E-409C-BE32-E72D297353CC}">
              <c16:uniqueId val="{00000010-A3A0-584C-A182-51ACFEB89424}"/>
            </c:ext>
          </c:extLst>
        </c:ser>
        <c:ser>
          <c:idx val="13"/>
          <c:order val="9"/>
          <c:tx>
            <c:v>2016</c:v>
          </c:tx>
          <c:spPr>
            <a:solidFill>
              <a:srgbClr val="CA7E7D"/>
            </a:solidFill>
            <a:ln w="25400">
              <a:noFill/>
            </a:ln>
          </c:spPr>
          <c:invertIfNegative val="0"/>
          <c:dLbls>
            <c:dLbl>
              <c:idx val="0"/>
              <c:layout>
                <c:manualLayout>
                  <c:x val="1.4819136522752705E-3"/>
                  <c:y val="4.3567753001715268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156</c:v>
              </c:pt>
            </c:numLit>
          </c:val>
          <c:extLst>
            <c:ext xmlns:c16="http://schemas.microsoft.com/office/drawing/2014/chart" uri="{C3380CC4-5D6E-409C-BE32-E72D297353CC}">
              <c16:uniqueId val="{00000012-A3A0-584C-A182-51ACFEB89424}"/>
            </c:ext>
          </c:extLst>
        </c:ser>
        <c:ser>
          <c:idx val="14"/>
          <c:order val="10"/>
          <c:tx>
            <c:v>2017</c:v>
          </c:tx>
          <c:spPr>
            <a:solidFill>
              <a:srgbClr val="AEC683"/>
            </a:solidFill>
            <a:ln w="25400">
              <a:noFill/>
            </a:ln>
          </c:spPr>
          <c:invertIfNegative val="0"/>
          <c:dLbls>
            <c:dLbl>
              <c:idx val="0"/>
              <c:layout>
                <c:manualLayout>
                  <c:x val="0"/>
                  <c:y val="3.9210977701543741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6</c:v>
              </c:pt>
            </c:strLit>
          </c:cat>
          <c:val>
            <c:numLit>
              <c:formatCode>General</c:formatCode>
              <c:ptCount val="1"/>
              <c:pt idx="0">
                <c:v>127</c:v>
              </c:pt>
            </c:numLit>
          </c:val>
          <c:extLst>
            <c:ext xmlns:c16="http://schemas.microsoft.com/office/drawing/2014/chart" uri="{C3380CC4-5D6E-409C-BE32-E72D297353CC}">
              <c16:uniqueId val="{00000014-A3A0-584C-A182-51ACFEB89424}"/>
            </c:ext>
          </c:extLst>
        </c:ser>
        <c:ser>
          <c:idx val="15"/>
          <c:order val="11"/>
          <c:tx>
            <c:v>2018</c:v>
          </c:tx>
          <c:spPr>
            <a:solidFill>
              <a:srgbClr val="9B89B3"/>
            </a:solidFill>
            <a:ln w="25400">
              <a:noFill/>
            </a:ln>
          </c:spPr>
          <c:invertIfNegative val="0"/>
          <c:dLbls>
            <c:dLbl>
              <c:idx val="0"/>
              <c:layout>
                <c:manualLayout>
                  <c:x val="2.2228704784129556E-3"/>
                  <c:y val="4.9013722126929671E-2"/>
                </c:manualLayout>
              </c:layout>
              <c:spPr>
                <a:noFill/>
                <a:ln w="25400">
                  <a:noFill/>
                </a:ln>
              </c:spPr>
              <c:txPr>
                <a:bodyPr wrap="square" lIns="38100" tIns="19050" rIns="38100" bIns="19050" anchor="ctr">
                  <a:noAutofit/>
                </a:bodyPr>
                <a:lstStyle/>
                <a:p>
                  <a:pPr>
                    <a:defRPr sz="9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A3A0-584C-A182-51ACFEB89424}"/>
                </c:ext>
              </c:extLst>
            </c:dLbl>
            <c:spPr>
              <a:noFill/>
              <a:ln w="25400">
                <a:noFill/>
              </a:ln>
            </c:spPr>
            <c:txPr>
              <a:bodyPr wrap="square" lIns="38100" tIns="19050" rIns="38100" bIns="19050" anchor="ctr">
                <a:spAutoFit/>
              </a:bodyPr>
              <a:lstStyle/>
              <a:p>
                <a:pPr>
                  <a:defRPr sz="9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119</c:v>
              </c:pt>
            </c:numLit>
          </c:val>
          <c:extLst>
            <c:ext xmlns:c16="http://schemas.microsoft.com/office/drawing/2014/chart" uri="{C3380CC4-5D6E-409C-BE32-E72D297353CC}">
              <c16:uniqueId val="{00000016-A3A0-584C-A182-51ACFEB89424}"/>
            </c:ext>
          </c:extLst>
        </c:ser>
        <c:ser>
          <c:idx val="16"/>
          <c:order val="12"/>
          <c:tx>
            <c:v>2019</c:v>
          </c:tx>
          <c:spPr>
            <a:solidFill>
              <a:srgbClr val="7CBBCF"/>
            </a:solidFill>
            <a:ln w="25400">
              <a:noFill/>
            </a:ln>
          </c:spPr>
          <c:invertIfNegative val="0"/>
          <c:dLbls>
            <c:dLbl>
              <c:idx val="0"/>
              <c:layout>
                <c:manualLayout>
                  <c:x val="0"/>
                  <c:y val="4.7924528301886794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147</c:v>
              </c:pt>
            </c:numLit>
          </c:val>
          <c:extLst>
            <c:ext xmlns:c16="http://schemas.microsoft.com/office/drawing/2014/chart" uri="{C3380CC4-5D6E-409C-BE32-E72D297353CC}">
              <c16:uniqueId val="{00000018-A3A0-584C-A182-51ACFEB89424}"/>
            </c:ext>
          </c:extLst>
        </c:ser>
        <c:ser>
          <c:idx val="17"/>
          <c:order val="13"/>
          <c:tx>
            <c:v>2020</c:v>
          </c:tx>
          <c:spPr>
            <a:solidFill>
              <a:srgbClr val="F8AA79"/>
            </a:solidFill>
            <a:ln w="25400">
              <a:noFill/>
            </a:ln>
          </c:spPr>
          <c:invertIfNegative val="0"/>
          <c:dLbls>
            <c:dLbl>
              <c:idx val="0"/>
              <c:layout>
                <c:manualLayout>
                  <c:x val="1.4819136522753792E-3"/>
                  <c:y val="4.7924528301886794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130</c:v>
              </c:pt>
            </c:numLit>
          </c:val>
          <c:extLst>
            <c:ext xmlns:c16="http://schemas.microsoft.com/office/drawing/2014/chart" uri="{C3380CC4-5D6E-409C-BE32-E72D297353CC}">
              <c16:uniqueId val="{0000001A-A3A0-584C-A182-51ACFEB89424}"/>
            </c:ext>
          </c:extLst>
        </c:ser>
        <c:ser>
          <c:idx val="18"/>
          <c:order val="14"/>
          <c:tx>
            <c:v>2021</c:v>
          </c:tx>
          <c:invertIfNegative val="0"/>
          <c:dLbls>
            <c:dLbl>
              <c:idx val="0"/>
              <c:layout>
                <c:manualLayout>
                  <c:x val="1.4819136522753792E-3"/>
                  <c:y val="4.7924528301886794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106</c:v>
              </c:pt>
            </c:numLit>
          </c:val>
          <c:extLst>
            <c:ext xmlns:c16="http://schemas.microsoft.com/office/drawing/2014/chart" uri="{C3380CC4-5D6E-409C-BE32-E72D297353CC}">
              <c16:uniqueId val="{0000001C-A3A0-584C-A182-51ACFEB89424}"/>
            </c:ext>
          </c:extLst>
        </c:ser>
        <c:ser>
          <c:idx val="19"/>
          <c:order val="15"/>
          <c:tx>
            <c:v>2022</c:v>
          </c:tx>
          <c:invertIfNegative val="0"/>
          <c:dLbls>
            <c:dLbl>
              <c:idx val="0"/>
              <c:layout>
                <c:manualLayout>
                  <c:x val="0"/>
                  <c:y val="4.5746140651800951E-2"/>
                </c:manualLayout>
              </c:layout>
              <c:spPr>
                <a:noFill/>
                <a:ln w="25400">
                  <a:noFill/>
                </a:ln>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3A0-584C-A182-51ACFEB8942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89</c:v>
              </c:pt>
            </c:numLit>
          </c:val>
          <c:extLst>
            <c:ext xmlns:c16="http://schemas.microsoft.com/office/drawing/2014/chart" uri="{C3380CC4-5D6E-409C-BE32-E72D297353CC}">
              <c16:uniqueId val="{0000001E-A3A0-584C-A182-51ACFEB89424}"/>
            </c:ext>
          </c:extLst>
        </c:ser>
        <c:ser>
          <c:idx val="3"/>
          <c:order val="16"/>
          <c:tx>
            <c:v>2023</c:v>
          </c:tx>
          <c:invertIfNegative val="0"/>
          <c:dLbls>
            <c:dLbl>
              <c:idx val="0"/>
              <c:layout>
                <c:manualLayout>
                  <c:x val="8.8914819136521675E-3"/>
                  <c:y val="0"/>
                </c:manualLayout>
              </c:layout>
              <c:spPr>
                <a:noFill/>
                <a:ln w="25400">
                  <a:noFill/>
                </a:ln>
              </c:spPr>
              <c:txPr>
                <a:bodyPr wrap="square" lIns="38100" tIns="19050" rIns="38100" bIns="19050" anchor="ctr">
                  <a:spAutoFit/>
                </a:bodyPr>
                <a:lstStyle/>
                <a:p>
                  <a:pPr>
                    <a:defRPr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3A0-584C-A182-51ACFEB89424}"/>
                </c:ext>
              </c:extLst>
            </c:dLbl>
            <c:spPr>
              <a:noFill/>
              <a:ln w="25400">
                <a:noFill/>
              </a:ln>
            </c:spPr>
            <c:txPr>
              <a:bodyPr wrap="square" lIns="38100" tIns="19050" rIns="38100" bIns="19050" anchor="ctr">
                <a:spAutoFit/>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18</c:v>
              </c:pt>
            </c:numLit>
          </c:val>
          <c:extLst>
            <c:ext xmlns:c16="http://schemas.microsoft.com/office/drawing/2014/chart" uri="{C3380CC4-5D6E-409C-BE32-E72D297353CC}">
              <c16:uniqueId val="{00000020-A3A0-584C-A182-51ACFEB89424}"/>
            </c:ext>
          </c:extLst>
        </c:ser>
        <c:dLbls>
          <c:showLegendKey val="0"/>
          <c:showVal val="0"/>
          <c:showCatName val="0"/>
          <c:showSerName val="0"/>
          <c:showPercent val="0"/>
          <c:showBubbleSize val="0"/>
        </c:dLbls>
        <c:gapWidth val="150"/>
        <c:shape val="box"/>
        <c:axId val="768284288"/>
        <c:axId val="1"/>
        <c:axId val="0"/>
      </c:bar3DChart>
      <c:catAx>
        <c:axId val="76828428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000" b="0" i="0" u="none" strike="noStrike" baseline="0">
                <a:solidFill>
                  <a:srgbClr val="000000"/>
                </a:solidFill>
                <a:latin typeface="Verdana"/>
                <a:ea typeface="Verdana"/>
                <a:cs typeface="Verdana"/>
              </a:defRPr>
            </a:pPr>
            <a:endParaRPr lang="en-US"/>
          </a:p>
        </c:txPr>
        <c:crossAx val="1"/>
        <c:crosses val="autoZero"/>
        <c:auto val="0"/>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Verdana"/>
                <a:ea typeface="Verdana"/>
                <a:cs typeface="Verdana"/>
              </a:defRPr>
            </a:pPr>
            <a:endParaRPr lang="en-US"/>
          </a:p>
        </c:txPr>
        <c:crossAx val="768284288"/>
        <c:crosses val="autoZero"/>
        <c:crossBetween val="between"/>
      </c:valAx>
      <c:spPr>
        <a:noFill/>
        <a:ln w="25400">
          <a:noFill/>
        </a:ln>
      </c:spPr>
    </c:plotArea>
    <c:legend>
      <c:legendPos val="r"/>
      <c:layout>
        <c:manualLayout>
          <c:xMode val="edge"/>
          <c:yMode val="edge"/>
          <c:x val="0.88243862310385057"/>
          <c:y val="0.11987392795883361"/>
          <c:w val="9.7348424737456196E-2"/>
          <c:h val="0.6232789022298455"/>
        </c:manualLayout>
      </c:layout>
      <c:overlay val="0"/>
      <c:spPr>
        <a:noFill/>
        <a:ln w="25400">
          <a:noFill/>
        </a:ln>
      </c:spPr>
      <c:txPr>
        <a:bodyPr/>
        <a:lstStyle/>
        <a:p>
          <a:pPr>
            <a:defRPr sz="900" b="0" i="0" u="none" strike="noStrike" baseline="0">
              <a:solidFill>
                <a:srgbClr val="000000"/>
              </a:solidFill>
              <a:latin typeface="Verdana"/>
              <a:ea typeface="Verdana"/>
              <a:cs typeface="Verdana"/>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Verdana"/>
          <a:ea typeface="Verdana"/>
          <a:cs typeface="Verdana"/>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Verdana"/>
                <a:ea typeface="Verdana"/>
                <a:cs typeface="Verdana"/>
              </a:defRPr>
            </a:pPr>
            <a:r>
              <a:rPr lang="en-US"/>
              <a:t>Ages of FF/EMS Suicides</a:t>
            </a:r>
          </a:p>
        </c:rich>
      </c:tx>
      <c:layout>
        <c:manualLayout>
          <c:xMode val="edge"/>
          <c:yMode val="edge"/>
          <c:x val="0.34723313952606122"/>
          <c:y val="2.7707431289006188E-2"/>
        </c:manualLayout>
      </c:layout>
      <c:overlay val="0"/>
      <c:spPr>
        <a:noFill/>
        <a:ln w="25400">
          <a:noFill/>
        </a:ln>
      </c:spPr>
    </c:title>
    <c:autoTitleDeleted val="0"/>
    <c:view3D>
      <c:rotX val="15"/>
      <c:hPercent val="68"/>
      <c:rotY val="20"/>
      <c:depthPercent val="100"/>
      <c:rAngAx val="1"/>
    </c:view3D>
    <c:floor>
      <c:thickness val="0"/>
      <c:spPr>
        <a:solidFill>
          <a:srgbClr val="C0C0C0"/>
        </a:solidFill>
        <a:ln w="3175">
          <a:solidFill>
            <a:srgbClr val="000000"/>
          </a:solidFill>
          <a:prstDash val="solid"/>
        </a:ln>
      </c:spPr>
    </c:floor>
    <c:sideWall>
      <c:thickness val="0"/>
      <c:spPr>
        <a:solidFill>
          <a:srgbClr val="CDCDCD"/>
        </a:solidFill>
        <a:ln w="12700">
          <a:solidFill>
            <a:srgbClr val="808080"/>
          </a:solidFill>
          <a:prstDash val="solid"/>
        </a:ln>
      </c:spPr>
    </c:sideWall>
    <c:backWall>
      <c:thickness val="0"/>
      <c:spPr>
        <a:solidFill>
          <a:srgbClr val="CDCDCD"/>
        </a:solidFill>
        <a:ln w="12700">
          <a:solidFill>
            <a:srgbClr val="808080"/>
          </a:solidFill>
          <a:prstDash val="solid"/>
        </a:ln>
      </c:spPr>
    </c:backWall>
    <c:plotArea>
      <c:layout>
        <c:manualLayout>
          <c:layoutTarget val="inner"/>
          <c:xMode val="edge"/>
          <c:yMode val="edge"/>
          <c:x val="1.0370370370370403E-2"/>
          <c:y val="0.10239651416122002"/>
          <c:w val="0.85481481481481514"/>
          <c:h val="0.8692810457516339"/>
        </c:manualLayout>
      </c:layout>
      <c:bar3DChart>
        <c:barDir val="col"/>
        <c:grouping val="clustered"/>
        <c:varyColors val="0"/>
        <c:ser>
          <c:idx val="0"/>
          <c:order val="0"/>
          <c:tx>
            <c:v>17-30</c:v>
          </c:tx>
          <c:spPr>
            <a:solidFill>
              <a:srgbClr val="63AAFE"/>
            </a:solidFill>
            <a:ln w="25400">
              <a:noFill/>
            </a:ln>
            <a:effectLst>
              <a:outerShdw dist="35921" dir="2700000" algn="br">
                <a:srgbClr val="000000"/>
              </a:outerShdw>
            </a:effectLst>
          </c:spPr>
          <c:invertIfNegative val="0"/>
          <c:dLbls>
            <c:dLbl>
              <c:idx val="0"/>
              <c:layout>
                <c:manualLayout>
                  <c:x val="1.3938174394867303E-2"/>
                  <c:y val="5.7410323709536318E-2"/>
                </c:manualLayout>
              </c:layout>
              <c:spPr>
                <a:noFill/>
                <a:ln w="25400">
                  <a:noFill/>
                </a:ln>
              </c:spPr>
              <c:txPr>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9B-1F44-9C74-7966D0F1FF8C}"/>
                </c:ext>
              </c:extLst>
            </c:dLbl>
            <c:spPr>
              <a:noFill/>
              <a:ln w="25400">
                <a:noFill/>
              </a:ln>
            </c:spPr>
            <c:txPr>
              <a:bodyPr wrap="square" lIns="38100" tIns="19050" rIns="38100" bIns="19050" anchor="ctr">
                <a:spAutoFit/>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415</c:v>
              </c:pt>
            </c:numLit>
          </c:val>
          <c:extLst>
            <c:ext xmlns:c16="http://schemas.microsoft.com/office/drawing/2014/chart" uri="{C3380CC4-5D6E-409C-BE32-E72D297353CC}">
              <c16:uniqueId val="{00000001-1B9B-1F44-9C74-7966D0F1FF8C}"/>
            </c:ext>
          </c:extLst>
        </c:ser>
        <c:ser>
          <c:idx val="1"/>
          <c:order val="1"/>
          <c:tx>
            <c:v>31-40</c:v>
          </c:tx>
          <c:spPr>
            <a:solidFill>
              <a:srgbClr val="DD2D32"/>
            </a:solidFill>
            <a:ln w="25400">
              <a:noFill/>
            </a:ln>
            <a:effectLst>
              <a:outerShdw dist="35921" dir="2700000" algn="br">
                <a:srgbClr val="000000"/>
              </a:outerShdw>
            </a:effectLst>
          </c:spPr>
          <c:invertIfNegative val="0"/>
          <c:dLbls>
            <c:dLbl>
              <c:idx val="0"/>
              <c:layout>
                <c:manualLayout>
                  <c:x val="2.9166807712914388E-3"/>
                  <c:y val="4.5106988282387225E-2"/>
                </c:manualLayout>
              </c:layout>
              <c:spPr>
                <a:noFill/>
                <a:ln w="25400">
                  <a:noFill/>
                </a:ln>
              </c:spPr>
              <c:txPr>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9B-1F44-9C74-7966D0F1FF8C}"/>
                </c:ext>
              </c:extLst>
            </c:dLbl>
            <c:spPr>
              <a:noFill/>
              <a:ln w="25400">
                <a:noFill/>
              </a:ln>
            </c:spPr>
            <c:txPr>
              <a:bodyPr wrap="square" lIns="38100" tIns="19050" rIns="38100" bIns="19050" anchor="ctr">
                <a:spAutoFit/>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458</c:v>
              </c:pt>
            </c:numLit>
          </c:val>
          <c:extLst>
            <c:ext xmlns:c16="http://schemas.microsoft.com/office/drawing/2014/chart" uri="{C3380CC4-5D6E-409C-BE32-E72D297353CC}">
              <c16:uniqueId val="{00000003-1B9B-1F44-9C74-7966D0F1FF8C}"/>
            </c:ext>
          </c:extLst>
        </c:ser>
        <c:ser>
          <c:idx val="2"/>
          <c:order val="2"/>
          <c:tx>
            <c:v>41-50</c:v>
          </c:tx>
          <c:spPr>
            <a:solidFill>
              <a:srgbClr val="FFF58C"/>
            </a:solidFill>
            <a:ln w="25400">
              <a:noFill/>
            </a:ln>
            <a:effectLst>
              <a:outerShdw dist="35921" dir="2700000" algn="br">
                <a:srgbClr val="000000"/>
              </a:outerShdw>
            </a:effectLst>
          </c:spPr>
          <c:invertIfNegative val="0"/>
          <c:dLbls>
            <c:dLbl>
              <c:idx val="0"/>
              <c:layout>
                <c:manualLayout>
                  <c:x val="2.2723426011418326E-3"/>
                  <c:y val="6.0170279486929441E-2"/>
                </c:manualLayout>
              </c:layout>
              <c:spPr>
                <a:noFill/>
                <a:ln w="25400">
                  <a:noFill/>
                </a:ln>
              </c:spPr>
              <c:txPr>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B9B-1F44-9C74-7966D0F1FF8C}"/>
                </c:ext>
              </c:extLst>
            </c:dLbl>
            <c:spPr>
              <a:noFill/>
              <a:ln w="25400">
                <a:noFill/>
              </a:ln>
            </c:spPr>
            <c:txPr>
              <a:bodyPr wrap="square" lIns="38100" tIns="19050" rIns="38100" bIns="19050" anchor="ctr">
                <a:spAutoFit/>
              </a:bodyPr>
              <a:lstStyle/>
              <a:p>
                <a:pPr>
                  <a:defRPr sz="10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460</c:v>
              </c:pt>
            </c:numLit>
          </c:val>
          <c:extLst>
            <c:ext xmlns:c16="http://schemas.microsoft.com/office/drawing/2014/chart" uri="{C3380CC4-5D6E-409C-BE32-E72D297353CC}">
              <c16:uniqueId val="{00000005-1B9B-1F44-9C74-7966D0F1FF8C}"/>
            </c:ext>
          </c:extLst>
        </c:ser>
        <c:ser>
          <c:idx val="3"/>
          <c:order val="3"/>
          <c:tx>
            <c:v>51-60</c:v>
          </c:tx>
          <c:spPr>
            <a:solidFill>
              <a:srgbClr val="4EE257"/>
            </a:solidFill>
            <a:ln w="25400">
              <a:noFill/>
            </a:ln>
            <a:effectLst>
              <a:outerShdw dist="35921" dir="2700000" algn="br">
                <a:srgbClr val="000000"/>
              </a:outerShdw>
            </a:effectLst>
          </c:spPr>
          <c:invertIfNegative val="0"/>
          <c:dLbls>
            <c:dLbl>
              <c:idx val="0"/>
              <c:layout>
                <c:manualLayout>
                  <c:x val="9.0420530766987545E-3"/>
                  <c:y val="5.3053025234590823E-2"/>
                </c:manualLayout>
              </c:layout>
              <c:spPr>
                <a:noFill/>
                <a:ln w="25400">
                  <a:noFill/>
                </a:ln>
              </c:spPr>
              <c:txPr>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9B-1F44-9C74-7966D0F1FF8C}"/>
                </c:ext>
              </c:extLst>
            </c:dLbl>
            <c:spPr>
              <a:noFill/>
              <a:ln w="25400">
                <a:noFill/>
              </a:ln>
            </c:spPr>
            <c:txPr>
              <a:bodyPr wrap="square" lIns="38100" tIns="19050" rIns="38100" bIns="19050" anchor="ctr">
                <a:spAutoFit/>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312</c:v>
              </c:pt>
            </c:numLit>
          </c:val>
          <c:extLst>
            <c:ext xmlns:c16="http://schemas.microsoft.com/office/drawing/2014/chart" uri="{C3380CC4-5D6E-409C-BE32-E72D297353CC}">
              <c16:uniqueId val="{00000007-1B9B-1F44-9C74-7966D0F1FF8C}"/>
            </c:ext>
          </c:extLst>
        </c:ser>
        <c:ser>
          <c:idx val="4"/>
          <c:order val="4"/>
          <c:tx>
            <c:v>61-70</c:v>
          </c:tx>
          <c:spPr>
            <a:solidFill>
              <a:srgbClr val="6711FF"/>
            </a:solidFill>
            <a:ln w="25400">
              <a:noFill/>
            </a:ln>
            <a:effectLst>
              <a:outerShdw dist="35921" dir="2700000" algn="br">
                <a:srgbClr val="000000"/>
              </a:outerShdw>
            </a:effectLst>
          </c:spPr>
          <c:invertIfNegative val="0"/>
          <c:dLbls>
            <c:dLbl>
              <c:idx val="0"/>
              <c:layout>
                <c:manualLayout>
                  <c:x val="1.7286555847185706E-2"/>
                  <c:y val="4.5919750227300118E-2"/>
                </c:manualLayout>
              </c:layout>
              <c:spPr>
                <a:noFill/>
                <a:ln w="25400">
                  <a:noFill/>
                </a:ln>
              </c:spPr>
              <c:txPr>
                <a:bodyPr/>
                <a:lstStyle/>
                <a:p>
                  <a:pPr>
                    <a:defRPr sz="1200" b="1" i="0" u="none" strike="noStrike" baseline="0">
                      <a:solidFill>
                        <a:srgbClr val="FFFFFF"/>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B9B-1F44-9C74-7966D0F1FF8C}"/>
                </c:ext>
              </c:extLst>
            </c:dLbl>
            <c:spPr>
              <a:noFill/>
              <a:ln w="25400">
                <a:noFill/>
              </a:ln>
            </c:spPr>
            <c:txPr>
              <a:bodyPr wrap="square" lIns="38100" tIns="19050" rIns="38100" bIns="19050" anchor="ctr">
                <a:spAutoFit/>
              </a:bodyPr>
              <a:lstStyle/>
              <a:p>
                <a:pPr>
                  <a:defRPr sz="1200" b="1" i="0" u="none" strike="noStrike" baseline="0">
                    <a:solidFill>
                      <a:srgbClr val="FFFFFF"/>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94</c:v>
              </c:pt>
            </c:numLit>
          </c:val>
          <c:extLst>
            <c:ext xmlns:c16="http://schemas.microsoft.com/office/drawing/2014/chart" uri="{C3380CC4-5D6E-409C-BE32-E72D297353CC}">
              <c16:uniqueId val="{00000009-1B9B-1F44-9C74-7966D0F1FF8C}"/>
            </c:ext>
          </c:extLst>
        </c:ser>
        <c:ser>
          <c:idx val="6"/>
          <c:order val="5"/>
          <c:tx>
            <c:v>71-100</c:v>
          </c:tx>
          <c:spPr>
            <a:solidFill>
              <a:srgbClr val="93A9CF"/>
            </a:solidFill>
            <a:ln w="25400">
              <a:noFill/>
            </a:ln>
          </c:spPr>
          <c:invertIfNegative val="0"/>
          <c:dLbls>
            <c:dLbl>
              <c:idx val="0"/>
              <c:layout>
                <c:manualLayout>
                  <c:x val="0"/>
                  <c:y val="4.5760135561184502E-2"/>
                </c:manualLayout>
              </c:layout>
              <c:spPr>
                <a:noFill/>
                <a:ln w="25400">
                  <a:noFill/>
                </a:ln>
              </c:spPr>
              <c:txPr>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B9B-1F44-9C74-7966D0F1FF8C}"/>
                </c:ext>
              </c:extLst>
            </c:dLbl>
            <c:spPr>
              <a:noFill/>
              <a:ln w="25400">
                <a:noFill/>
              </a:ln>
            </c:spPr>
            <c:txPr>
              <a:bodyPr wrap="square" lIns="38100" tIns="19050" rIns="38100" bIns="19050" anchor="ctr">
                <a:spAutoFit/>
              </a:bodyPr>
              <a:lstStyle/>
              <a:p>
                <a:pPr>
                  <a:defRPr sz="1200" b="0"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47</c:v>
              </c:pt>
            </c:numLit>
          </c:val>
          <c:extLst>
            <c:ext xmlns:c16="http://schemas.microsoft.com/office/drawing/2014/chart" uri="{C3380CC4-5D6E-409C-BE32-E72D297353CC}">
              <c16:uniqueId val="{0000000B-1B9B-1F44-9C74-7966D0F1FF8C}"/>
            </c:ext>
          </c:extLst>
        </c:ser>
        <c:ser>
          <c:idx val="5"/>
          <c:order val="6"/>
          <c:tx>
            <c:v>Unknown</c:v>
          </c:tx>
          <c:spPr>
            <a:solidFill>
              <a:srgbClr val="DB843D"/>
            </a:solidFill>
            <a:ln w="25400">
              <a:noFill/>
            </a:ln>
          </c:spPr>
          <c:invertIfNegative val="0"/>
          <c:dLbls>
            <c:dLbl>
              <c:idx val="0"/>
              <c:layout>
                <c:manualLayout>
                  <c:x val="0"/>
                  <c:y val="4.3581081486842407E-2"/>
                </c:manualLayout>
              </c:layout>
              <c:spPr>
                <a:noFill/>
                <a:ln w="25400">
                  <a:noFill/>
                </a:ln>
              </c:spPr>
              <c:txPr>
                <a:bodyPr/>
                <a:lstStyle/>
                <a:p>
                  <a:pPr>
                    <a:defRPr sz="12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B9B-1F44-9C74-7966D0F1FF8C}"/>
                </c:ext>
              </c:extLst>
            </c:dLbl>
            <c:spPr>
              <a:noFill/>
              <a:ln w="25400">
                <a:noFill/>
              </a:ln>
            </c:spPr>
            <c:txPr>
              <a:bodyPr wrap="square" lIns="38100" tIns="19050" rIns="38100" bIns="19050" anchor="ctr">
                <a:spAutoFit/>
              </a:bodyPr>
              <a:lstStyle/>
              <a:p>
                <a:pPr>
                  <a:defRPr sz="1200" b="0"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66</c:v>
              </c:pt>
            </c:numLit>
          </c:val>
          <c:extLst>
            <c:ext xmlns:c16="http://schemas.microsoft.com/office/drawing/2014/chart" uri="{C3380CC4-5D6E-409C-BE32-E72D297353CC}">
              <c16:uniqueId val="{0000000D-1B9B-1F44-9C74-7966D0F1FF8C}"/>
            </c:ext>
          </c:extLst>
        </c:ser>
        <c:dLbls>
          <c:showLegendKey val="0"/>
          <c:showVal val="0"/>
          <c:showCatName val="0"/>
          <c:showSerName val="0"/>
          <c:showPercent val="0"/>
          <c:showBubbleSize val="0"/>
        </c:dLbls>
        <c:gapWidth val="150"/>
        <c:shape val="box"/>
        <c:axId val="401855216"/>
        <c:axId val="1"/>
        <c:axId val="0"/>
      </c:bar3DChart>
      <c:catAx>
        <c:axId val="401855216"/>
        <c:scaling>
          <c:orientation val="minMax"/>
        </c:scaling>
        <c:delete val="1"/>
        <c:axPos val="b"/>
        <c:majorTickMark val="out"/>
        <c:minorTickMark val="none"/>
        <c:tickLblPos val="nextTo"/>
        <c:crossAx val="1"/>
        <c:crosses val="autoZero"/>
        <c:auto val="1"/>
        <c:lblAlgn val="ctr"/>
        <c:lblOffset val="100"/>
        <c:noMultiLvlLbl val="0"/>
      </c:catAx>
      <c:valAx>
        <c:axId val="1"/>
        <c:scaling>
          <c:orientation val="minMax"/>
        </c:scaling>
        <c:delete val="1"/>
        <c:axPos val="l"/>
        <c:majorGridlines>
          <c:spPr>
            <a:ln w="3175">
              <a:solidFill>
                <a:srgbClr val="000000"/>
              </a:solidFill>
              <a:prstDash val="solid"/>
            </a:ln>
          </c:spPr>
        </c:majorGridlines>
        <c:numFmt formatCode="General" sourceLinked="1"/>
        <c:majorTickMark val="out"/>
        <c:minorTickMark val="none"/>
        <c:tickLblPos val="nextTo"/>
        <c:crossAx val="401855216"/>
        <c:crosses val="autoZero"/>
        <c:crossBetween val="between"/>
      </c:valAx>
      <c:spPr>
        <a:noFill/>
        <a:ln w="25400">
          <a:noFill/>
        </a:ln>
      </c:spPr>
    </c:plotArea>
    <c:legend>
      <c:legendPos val="r"/>
      <c:layout>
        <c:manualLayout>
          <c:xMode val="edge"/>
          <c:yMode val="edge"/>
          <c:x val="0.87259543383685867"/>
          <c:y val="0.16950669299049759"/>
          <c:w val="0.11776855886531112"/>
          <c:h val="0.524085669040248"/>
        </c:manualLayout>
      </c:layout>
      <c:overlay val="0"/>
      <c:spPr>
        <a:solidFill>
          <a:srgbClr val="FFFFFF"/>
        </a:solidFill>
        <a:ln w="25400">
          <a:noFill/>
        </a:ln>
      </c:spPr>
      <c:txPr>
        <a:bodyPr/>
        <a:lstStyle/>
        <a:p>
          <a:pPr>
            <a:defRPr sz="1100" b="0" i="0" u="none" strike="noStrike" baseline="0">
              <a:solidFill>
                <a:srgbClr val="000000"/>
              </a:solidFill>
              <a:latin typeface="Verdana"/>
              <a:ea typeface="Verdana"/>
              <a:cs typeface="Verdana"/>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Verdana"/>
          <a:ea typeface="Verdana"/>
          <a:cs typeface="Verdana"/>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Verdana"/>
                <a:ea typeface="Verdana"/>
                <a:cs typeface="Verdana"/>
              </a:defRPr>
            </a:pPr>
            <a:r>
              <a:rPr lang="en-US"/>
              <a:t>Status</a:t>
            </a:r>
          </a:p>
        </c:rich>
      </c:tx>
      <c:layout>
        <c:manualLayout>
          <c:xMode val="edge"/>
          <c:yMode val="edge"/>
          <c:x val="0.44494001148189272"/>
          <c:y val="2.9886946399547355E-2"/>
        </c:manualLayout>
      </c:layout>
      <c:overlay val="0"/>
      <c:spPr>
        <a:noFill/>
        <a:ln w="25400">
          <a:noFill/>
        </a:ln>
      </c:spPr>
    </c:title>
    <c:autoTitleDeleted val="0"/>
    <c:view3D>
      <c:rotX val="15"/>
      <c:hPercent val="68"/>
      <c:rotY val="20"/>
      <c:depthPercent val="100"/>
      <c:rAngAx val="1"/>
    </c:view3D>
    <c:floor>
      <c:thickness val="0"/>
      <c:spPr>
        <a:solidFill>
          <a:srgbClr val="C0C0C0"/>
        </a:solidFill>
        <a:ln w="3175">
          <a:solidFill>
            <a:srgbClr val="000000"/>
          </a:solidFill>
          <a:prstDash val="solid"/>
        </a:ln>
      </c:spPr>
    </c:floor>
    <c:sideWall>
      <c:thickness val="0"/>
      <c:spPr>
        <a:solidFill>
          <a:srgbClr val="CDCDCD"/>
        </a:solidFill>
        <a:ln w="12700">
          <a:solidFill>
            <a:srgbClr val="808080"/>
          </a:solidFill>
          <a:prstDash val="solid"/>
        </a:ln>
      </c:spPr>
    </c:sideWall>
    <c:backWall>
      <c:thickness val="0"/>
      <c:spPr>
        <a:solidFill>
          <a:srgbClr val="CDCDCD"/>
        </a:solidFill>
        <a:ln w="12700">
          <a:solidFill>
            <a:srgbClr val="808080"/>
          </a:solidFill>
          <a:prstDash val="solid"/>
        </a:ln>
      </c:spPr>
    </c:backWall>
    <c:plotArea>
      <c:layout>
        <c:manualLayout>
          <c:layoutTarget val="inner"/>
          <c:xMode val="edge"/>
          <c:yMode val="edge"/>
          <c:x val="1.0370370370370403E-2"/>
          <c:y val="0.10239651416122002"/>
          <c:w val="0.85481481481481514"/>
          <c:h val="0.8692810457516339"/>
        </c:manualLayout>
      </c:layout>
      <c:bar3DChart>
        <c:barDir val="col"/>
        <c:grouping val="clustered"/>
        <c:varyColors val="0"/>
        <c:ser>
          <c:idx val="7"/>
          <c:order val="0"/>
          <c:tx>
            <c:v>Retired</c:v>
          </c:tx>
          <c:spPr>
            <a:solidFill>
              <a:srgbClr val="63AAFE"/>
            </a:solidFill>
            <a:ln w="25400">
              <a:noFill/>
            </a:ln>
            <a:effectLst>
              <a:outerShdw dist="35921" dir="2700000" algn="br">
                <a:srgbClr val="000000"/>
              </a:outerShdw>
            </a:effectLst>
          </c:spPr>
          <c:invertIfNegative val="0"/>
          <c:dLbls>
            <c:dLbl>
              <c:idx val="0"/>
              <c:layout>
                <c:manualLayout>
                  <c:x val="5.9216258826340741E-3"/>
                  <c:y val="6.102563917749932E-2"/>
                </c:manualLayout>
              </c:layout>
              <c:spPr>
                <a:noFill/>
                <a:ln w="25400">
                  <a:noFill/>
                </a:ln>
              </c:spPr>
              <c:txPr>
                <a:bodyPr/>
                <a:lstStyle/>
                <a:p>
                  <a:pPr>
                    <a:defRPr sz="14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15-C945-802D-07A67D832B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Lit>
              <c:ptCount val="1"/>
              <c:pt idx="0">
                <c:v>_x0002_  </c:v>
              </c:pt>
            </c:strLit>
          </c:cat>
          <c:val>
            <c:numLit>
              <c:formatCode>General</c:formatCode>
              <c:ptCount val="1"/>
              <c:pt idx="0">
                <c:v>308</c:v>
              </c:pt>
            </c:numLit>
          </c:val>
          <c:extLst>
            <c:ext xmlns:c16="http://schemas.microsoft.com/office/drawing/2014/chart" uri="{C3380CC4-5D6E-409C-BE32-E72D297353CC}">
              <c16:uniqueId val="{00000001-F915-C945-802D-07A67D832BD6}"/>
            </c:ext>
          </c:extLst>
        </c:ser>
        <c:ser>
          <c:idx val="8"/>
          <c:order val="1"/>
          <c:tx>
            <c:v>Active</c:v>
          </c:tx>
          <c:spPr>
            <a:solidFill>
              <a:srgbClr val="DD2D32"/>
            </a:solidFill>
            <a:ln w="25400">
              <a:noFill/>
            </a:ln>
            <a:effectLst>
              <a:outerShdw dist="35921" dir="2700000" algn="br">
                <a:srgbClr val="000000"/>
              </a:outerShdw>
            </a:effectLst>
          </c:spPr>
          <c:invertIfNegative val="0"/>
          <c:dLbls>
            <c:dLbl>
              <c:idx val="0"/>
              <c:layout>
                <c:manualLayout>
                  <c:x val="5.9216258826340741E-3"/>
                  <c:y val="5.88461520640172E-2"/>
                </c:manualLayout>
              </c:layout>
              <c:spPr>
                <a:noFill/>
                <a:ln w="25400">
                  <a:noFill/>
                </a:ln>
              </c:spPr>
              <c:txPr>
                <a:bodyPr/>
                <a:lstStyle/>
                <a:p>
                  <a:pPr>
                    <a:defRPr sz="1400" b="1" i="0" u="none" strike="noStrike" baseline="0">
                      <a:solidFill>
                        <a:schemeClr val="bg1"/>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15-C945-802D-07A67D832BD6}"/>
                </c:ext>
              </c:extLst>
            </c:dLbl>
            <c:spPr>
              <a:noFill/>
              <a:ln w="25400">
                <a:noFill/>
              </a:ln>
            </c:spPr>
            <c:txPr>
              <a:bodyPr wrap="square" lIns="38100" tIns="19050" rIns="38100" bIns="19050" anchor="ctr">
                <a:spAutoFit/>
              </a:bodyPr>
              <a:lstStyle/>
              <a:p>
                <a:pPr>
                  <a:defRPr sz="1400" b="1" i="0" u="none" strike="noStrike" baseline="0">
                    <a:solidFill>
                      <a:schemeClr val="bg1"/>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c:v>
              </c:pt>
            </c:strLit>
          </c:cat>
          <c:val>
            <c:numLit>
              <c:formatCode>General</c:formatCode>
              <c:ptCount val="1"/>
              <c:pt idx="0">
                <c:v>1419</c:v>
              </c:pt>
            </c:numLit>
          </c:val>
          <c:extLst>
            <c:ext xmlns:c16="http://schemas.microsoft.com/office/drawing/2014/chart" uri="{C3380CC4-5D6E-409C-BE32-E72D297353CC}">
              <c16:uniqueId val="{00000003-F915-C945-802D-07A67D832BD6}"/>
            </c:ext>
          </c:extLst>
        </c:ser>
        <c:ser>
          <c:idx val="9"/>
          <c:order val="2"/>
          <c:tx>
            <c:v>Unknown</c:v>
          </c:tx>
          <c:spPr>
            <a:solidFill>
              <a:srgbClr val="FFF58C"/>
            </a:solidFill>
            <a:ln w="25400">
              <a:noFill/>
            </a:ln>
            <a:effectLst>
              <a:outerShdw dist="35921" dir="2700000" algn="br">
                <a:srgbClr val="000000"/>
              </a:outerShdw>
            </a:effectLst>
          </c:spPr>
          <c:invertIfNegative val="0"/>
          <c:dLbls>
            <c:dLbl>
              <c:idx val="0"/>
              <c:layout>
                <c:manualLayout>
                  <c:x val="1.7764877647902223E-2"/>
                  <c:y val="2.1794871134821186E-3"/>
                </c:manualLayout>
              </c:layout>
              <c:spPr>
                <a:noFill/>
                <a:ln w="25400">
                  <a:noFill/>
                </a:ln>
              </c:spPr>
              <c:txPr>
                <a:bodyPr/>
                <a:lstStyle/>
                <a:p>
                  <a:pPr>
                    <a:defRPr sz="14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15-C945-802D-07A67D832BD6}"/>
                </c:ext>
              </c:extLst>
            </c:dLbl>
            <c:spPr>
              <a:noFill/>
              <a:ln w="25400">
                <a:noFill/>
              </a:ln>
            </c:spPr>
            <c:txPr>
              <a:bodyPr wrap="square" lIns="38100" tIns="19050" rIns="38100" bIns="19050" anchor="ctr">
                <a:spAutoFit/>
              </a:bodyPr>
              <a:lstStyle/>
              <a:p>
                <a:pPr>
                  <a:defRPr sz="1000" b="0"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_x0002_  </c:v>
              </c:pt>
            </c:strLit>
          </c:cat>
          <c:val>
            <c:numLit>
              <c:formatCode>General</c:formatCode>
              <c:ptCount val="1"/>
              <c:pt idx="0">
                <c:v>2</c:v>
              </c:pt>
            </c:numLit>
          </c:val>
          <c:extLst>
            <c:ext xmlns:c16="http://schemas.microsoft.com/office/drawing/2014/chart" uri="{C3380CC4-5D6E-409C-BE32-E72D297353CC}">
              <c16:uniqueId val="{00000005-F915-C945-802D-07A67D832BD6}"/>
            </c:ext>
          </c:extLst>
        </c:ser>
        <c:ser>
          <c:idx val="10"/>
          <c:order val="3"/>
          <c:tx>
            <c:v>Fired</c:v>
          </c:tx>
          <c:spPr>
            <a:solidFill>
              <a:srgbClr val="4EE257"/>
            </a:solidFill>
            <a:ln w="25400">
              <a:noFill/>
            </a:ln>
            <a:effectLst>
              <a:outerShdw dist="35921" dir="2700000" algn="br">
                <a:srgbClr val="000000"/>
              </a:outerShdw>
            </a:effectLst>
          </c:spPr>
          <c:invertIfNegative val="0"/>
          <c:dLbls>
            <c:dLbl>
              <c:idx val="0"/>
              <c:layout>
                <c:manualLayout>
                  <c:x val="1.6284471177243652E-2"/>
                  <c:y val="0"/>
                </c:manualLayout>
              </c:layout>
              <c:spPr>
                <a:noFill/>
                <a:ln w="25400">
                  <a:noFill/>
                </a:ln>
              </c:spPr>
              <c:txPr>
                <a:bodyPr/>
                <a:lstStyle/>
                <a:p>
                  <a:pPr>
                    <a:defRPr sz="14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915-C945-802D-07A67D832BD6}"/>
                </c:ext>
              </c:extLst>
            </c:dLbl>
            <c:spPr>
              <a:noFill/>
              <a:ln w="25400">
                <a:noFill/>
              </a:ln>
            </c:spPr>
            <c:txPr>
              <a:bodyPr wrap="square" lIns="38100" tIns="19050" rIns="38100" bIns="19050" anchor="ctr">
                <a:spAutoFit/>
              </a:bodyPr>
              <a:lstStyle/>
              <a:p>
                <a:pPr>
                  <a:defRPr sz="1000" b="0"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30</c:v>
              </c:pt>
            </c:numLit>
          </c:val>
          <c:extLst>
            <c:ext xmlns:c16="http://schemas.microsoft.com/office/drawing/2014/chart" uri="{C3380CC4-5D6E-409C-BE32-E72D297353CC}">
              <c16:uniqueId val="{00000007-F915-C945-802D-07A67D832BD6}"/>
            </c:ext>
          </c:extLst>
        </c:ser>
        <c:ser>
          <c:idx val="11"/>
          <c:order val="4"/>
          <c:tx>
            <c:v>Disability</c:v>
          </c:tx>
          <c:spPr>
            <a:solidFill>
              <a:srgbClr val="6711FF"/>
            </a:solidFill>
            <a:ln w="25400">
              <a:noFill/>
            </a:ln>
            <a:effectLst>
              <a:outerShdw dist="35921" dir="2700000" algn="br">
                <a:srgbClr val="000000"/>
              </a:outerShdw>
            </a:effectLst>
          </c:spPr>
          <c:invertIfNegative val="0"/>
          <c:dLbls>
            <c:dLbl>
              <c:idx val="0"/>
              <c:layout>
                <c:manualLayout>
                  <c:x val="1.3323658235926667E-2"/>
                  <c:y val="-1.5982720865113577E-16"/>
                </c:manualLayout>
              </c:layout>
              <c:spPr>
                <a:noFill/>
                <a:ln w="25400">
                  <a:noFill/>
                </a:ln>
              </c:spPr>
              <c:txPr>
                <a:bodyPr/>
                <a:lstStyle/>
                <a:p>
                  <a:pPr>
                    <a:defRPr sz="1400" b="1" i="0" u="none" strike="noStrike" baseline="0">
                      <a:solidFill>
                        <a:srgbClr val="FFFFFF"/>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915-C945-802D-07A67D832BD6}"/>
                </c:ext>
              </c:extLst>
            </c:dLbl>
            <c:spPr>
              <a:noFill/>
              <a:ln w="25400">
                <a:noFill/>
              </a:ln>
            </c:spPr>
            <c:txPr>
              <a:bodyPr wrap="square" lIns="38100" tIns="19050" rIns="38100" bIns="19050" anchor="ctr">
                <a:spAutoFit/>
              </a:bodyPr>
              <a:lstStyle/>
              <a:p>
                <a:pPr>
                  <a:defRPr sz="1000" b="0"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17</c:v>
              </c:pt>
            </c:numLit>
          </c:val>
          <c:extLst>
            <c:ext xmlns:c16="http://schemas.microsoft.com/office/drawing/2014/chart" uri="{C3380CC4-5D6E-409C-BE32-E72D297353CC}">
              <c16:uniqueId val="{00000009-F915-C945-802D-07A67D832BD6}"/>
            </c:ext>
          </c:extLst>
        </c:ser>
        <c:ser>
          <c:idx val="12"/>
          <c:order val="5"/>
          <c:tx>
            <c:v>Resigned</c:v>
          </c:tx>
          <c:spPr>
            <a:solidFill>
              <a:srgbClr val="FEA746"/>
            </a:solidFill>
            <a:ln w="25400">
              <a:noFill/>
            </a:ln>
            <a:effectLst>
              <a:outerShdw dist="35921" dir="2700000" algn="br">
                <a:srgbClr val="000000"/>
              </a:outerShdw>
            </a:effectLst>
          </c:spPr>
          <c:invertIfNegative val="0"/>
          <c:dLbls>
            <c:dLbl>
              <c:idx val="0"/>
              <c:layout>
                <c:manualLayout>
                  <c:x val="1.4804064706585187E-2"/>
                  <c:y val="2.1794871134821186E-2"/>
                </c:manualLayout>
              </c:layout>
              <c:spPr>
                <a:noFill/>
                <a:ln w="25400">
                  <a:noFill/>
                </a:ln>
              </c:spPr>
              <c:txPr>
                <a:bodyPr/>
                <a:lstStyle/>
                <a:p>
                  <a:pPr>
                    <a:defRPr sz="14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915-C945-802D-07A67D832BD6}"/>
                </c:ext>
              </c:extLst>
            </c:dLbl>
            <c:spPr>
              <a:noFill/>
              <a:ln w="25400">
                <a:noFill/>
              </a:ln>
            </c:spPr>
            <c:txPr>
              <a:bodyPr wrap="square" lIns="38100" tIns="19050" rIns="38100" bIns="19050" anchor="ctr">
                <a:spAutoFit/>
              </a:bodyPr>
              <a:lstStyle/>
              <a:p>
                <a:pPr>
                  <a:defRPr sz="1000" b="0"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Lit>
              <c:formatCode>General</c:formatCode>
              <c:ptCount val="1"/>
              <c:pt idx="0">
                <c:v>75</c:v>
              </c:pt>
            </c:numLit>
          </c:val>
          <c:extLst>
            <c:ext xmlns:c16="http://schemas.microsoft.com/office/drawing/2014/chart" uri="{C3380CC4-5D6E-409C-BE32-E72D297353CC}">
              <c16:uniqueId val="{0000000B-F915-C945-802D-07A67D832BD6}"/>
            </c:ext>
          </c:extLst>
        </c:ser>
        <c:ser>
          <c:idx val="13"/>
          <c:order val="6"/>
          <c:tx>
            <c:v>Suspended</c:v>
          </c:tx>
          <c:spPr>
            <a:solidFill>
              <a:srgbClr val="93A9CF"/>
            </a:solidFill>
            <a:ln w="25400">
              <a:noFill/>
            </a:ln>
          </c:spPr>
          <c:invertIfNegative val="0"/>
          <c:dLbls>
            <c:dLbl>
              <c:idx val="0"/>
              <c:layout>
                <c:manualLayout>
                  <c:x val="1.9245284118560742E-2"/>
                  <c:y val="0"/>
                </c:manualLayout>
              </c:layout>
              <c:spPr>
                <a:noFill/>
                <a:ln w="25400">
                  <a:noFill/>
                </a:ln>
              </c:spPr>
              <c:txPr>
                <a:bodyPr/>
                <a:lstStyle/>
                <a:p>
                  <a:pPr>
                    <a:defRPr sz="1400" b="1"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915-C945-802D-07A67D832B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Lit>
              <c:formatCode>General</c:formatCode>
              <c:ptCount val="1"/>
              <c:pt idx="0">
                <c:v>2</c:v>
              </c:pt>
            </c:numLit>
          </c:val>
          <c:extLst>
            <c:ext xmlns:c16="http://schemas.microsoft.com/office/drawing/2014/chart" uri="{C3380CC4-5D6E-409C-BE32-E72D297353CC}">
              <c16:uniqueId val="{0000000D-F915-C945-802D-07A67D832BD6}"/>
            </c:ext>
          </c:extLst>
        </c:ser>
        <c:dLbls>
          <c:showLegendKey val="0"/>
          <c:showVal val="0"/>
          <c:showCatName val="0"/>
          <c:showSerName val="0"/>
          <c:showPercent val="0"/>
          <c:showBubbleSize val="0"/>
        </c:dLbls>
        <c:gapWidth val="150"/>
        <c:shape val="box"/>
        <c:axId val="2031258688"/>
        <c:axId val="1"/>
        <c:axId val="0"/>
      </c:bar3DChart>
      <c:catAx>
        <c:axId val="2031258688"/>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1"/>
        <c:axPos val="l"/>
        <c:majorGridlines>
          <c:spPr>
            <a:ln w="3175">
              <a:solidFill>
                <a:srgbClr val="000000"/>
              </a:solidFill>
              <a:prstDash val="solid"/>
            </a:ln>
          </c:spPr>
        </c:majorGridlines>
        <c:numFmt formatCode="General" sourceLinked="1"/>
        <c:majorTickMark val="out"/>
        <c:minorTickMark val="none"/>
        <c:tickLblPos val="nextTo"/>
        <c:crossAx val="2031258688"/>
        <c:crosses val="autoZero"/>
        <c:crossBetween val="between"/>
      </c:valAx>
      <c:spPr>
        <a:noFill/>
        <a:ln w="25400">
          <a:noFill/>
        </a:ln>
      </c:spPr>
    </c:plotArea>
    <c:legend>
      <c:legendPos val="r"/>
      <c:layout>
        <c:manualLayout>
          <c:xMode val="edge"/>
          <c:yMode val="edge"/>
          <c:x val="0.87259540316305761"/>
          <c:y val="0.16950677863395586"/>
          <c:w val="0.11776854952221927"/>
          <c:h val="0.52408564938161772"/>
        </c:manualLayout>
      </c:layout>
      <c:overlay val="0"/>
      <c:spPr>
        <a:solidFill>
          <a:srgbClr val="FFFFFF"/>
        </a:solidFill>
        <a:ln w="25400">
          <a:noFill/>
        </a:ln>
      </c:spPr>
      <c:txPr>
        <a:bodyPr/>
        <a:lstStyle/>
        <a:p>
          <a:pPr>
            <a:defRPr sz="1100" b="0" i="0" u="none" strike="noStrike" baseline="0">
              <a:solidFill>
                <a:srgbClr val="000000"/>
              </a:solidFill>
              <a:latin typeface="Verdana"/>
              <a:ea typeface="Verdana"/>
              <a:cs typeface="Verdana"/>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Verdana"/>
          <a:ea typeface="Verdana"/>
          <a:cs typeface="Verdana"/>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89DA62-A7A9-43A1-865C-1F32566E8132}"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BB289747-866F-4B75-AAD3-F771ACDA1182}">
      <dgm:prSet/>
      <dgm:spPr/>
      <dgm:t>
        <a:bodyPr/>
        <a:lstStyle/>
        <a:p>
          <a:r>
            <a:rPr lang="en-US"/>
            <a:t>Call</a:t>
          </a:r>
        </a:p>
      </dgm:t>
    </dgm:pt>
    <dgm:pt modelId="{A654AEEF-764B-4BC5-96AE-E075CD706F42}" type="parTrans" cxnId="{AFA8255E-F2ED-48E2-B010-01989950D56D}">
      <dgm:prSet/>
      <dgm:spPr/>
      <dgm:t>
        <a:bodyPr/>
        <a:lstStyle/>
        <a:p>
          <a:endParaRPr lang="en-US"/>
        </a:p>
      </dgm:t>
    </dgm:pt>
    <dgm:pt modelId="{FE71B2F6-2E34-4CD7-992C-2CCF6F775C71}" type="sibTrans" cxnId="{AFA8255E-F2ED-48E2-B010-01989950D56D}">
      <dgm:prSet/>
      <dgm:spPr/>
      <dgm:t>
        <a:bodyPr/>
        <a:lstStyle/>
        <a:p>
          <a:endParaRPr lang="en-US"/>
        </a:p>
      </dgm:t>
    </dgm:pt>
    <dgm:pt modelId="{C8693302-6B6E-4036-BF51-6B034DF81A52}">
      <dgm:prSet/>
      <dgm:spPr/>
      <dgm:t>
        <a:bodyPr/>
        <a:lstStyle/>
        <a:p>
          <a:r>
            <a:rPr lang="en-US" dirty="0"/>
            <a:t>Be vigilant to the types of calls that trigger the team and be proactive in helping them.</a:t>
          </a:r>
        </a:p>
      </dgm:t>
    </dgm:pt>
    <dgm:pt modelId="{C54C2BC3-0A52-46D3-9F45-8D2F93129FC8}" type="parTrans" cxnId="{32197B06-769A-43C5-B7A9-B488DA7BA5E8}">
      <dgm:prSet/>
      <dgm:spPr/>
      <dgm:t>
        <a:bodyPr/>
        <a:lstStyle/>
        <a:p>
          <a:endParaRPr lang="en-US"/>
        </a:p>
      </dgm:t>
    </dgm:pt>
    <dgm:pt modelId="{52EC8FB5-7D25-447E-85EC-40F689D71FF2}" type="sibTrans" cxnId="{32197B06-769A-43C5-B7A9-B488DA7BA5E8}">
      <dgm:prSet/>
      <dgm:spPr/>
      <dgm:t>
        <a:bodyPr/>
        <a:lstStyle/>
        <a:p>
          <a:endParaRPr lang="en-US"/>
        </a:p>
      </dgm:t>
    </dgm:pt>
    <dgm:pt modelId="{CF8548AA-ED89-48E0-BC46-708EE003C913}">
      <dgm:prSet/>
      <dgm:spPr/>
      <dgm:t>
        <a:bodyPr/>
        <a:lstStyle/>
        <a:p>
          <a:r>
            <a:rPr lang="en-US"/>
            <a:t>Debrief</a:t>
          </a:r>
        </a:p>
      </dgm:t>
    </dgm:pt>
    <dgm:pt modelId="{F8BF03B5-3034-4F3F-ACA6-022051F2698D}" type="parTrans" cxnId="{A54EA118-788D-40C2-BE82-45FC3B628A51}">
      <dgm:prSet/>
      <dgm:spPr/>
      <dgm:t>
        <a:bodyPr/>
        <a:lstStyle/>
        <a:p>
          <a:endParaRPr lang="en-US"/>
        </a:p>
      </dgm:t>
    </dgm:pt>
    <dgm:pt modelId="{010AF587-85D6-493D-B6C9-2B68FAACB1EA}" type="sibTrans" cxnId="{A54EA118-788D-40C2-BE82-45FC3B628A51}">
      <dgm:prSet/>
      <dgm:spPr/>
      <dgm:t>
        <a:bodyPr/>
        <a:lstStyle/>
        <a:p>
          <a:endParaRPr lang="en-US"/>
        </a:p>
      </dgm:t>
    </dgm:pt>
    <dgm:pt modelId="{FC457BF0-2EF7-4B9F-8F60-C48FAEBFB905}">
      <dgm:prSet/>
      <dgm:spPr/>
      <dgm:t>
        <a:bodyPr/>
        <a:lstStyle/>
        <a:p>
          <a:r>
            <a:rPr lang="en-US" dirty="0"/>
            <a:t>Debrief after tough calls-  talk to each other one-on-one to see how everyone is coping</a:t>
          </a:r>
        </a:p>
      </dgm:t>
    </dgm:pt>
    <dgm:pt modelId="{7D6C8CE4-924E-4EC4-AFB2-60B72AD8268A}" type="parTrans" cxnId="{03C232F1-AFFA-4DDB-81E2-503F242051B5}">
      <dgm:prSet/>
      <dgm:spPr/>
      <dgm:t>
        <a:bodyPr/>
        <a:lstStyle/>
        <a:p>
          <a:endParaRPr lang="en-US"/>
        </a:p>
      </dgm:t>
    </dgm:pt>
    <dgm:pt modelId="{69694948-4953-4456-BB9B-9060E196ABEA}" type="sibTrans" cxnId="{03C232F1-AFFA-4DDB-81E2-503F242051B5}">
      <dgm:prSet/>
      <dgm:spPr/>
      <dgm:t>
        <a:bodyPr/>
        <a:lstStyle/>
        <a:p>
          <a:endParaRPr lang="en-US"/>
        </a:p>
      </dgm:t>
    </dgm:pt>
    <dgm:pt modelId="{D418019F-2935-4627-9A13-2EBACF90E7AB}">
      <dgm:prSet/>
      <dgm:spPr/>
      <dgm:t>
        <a:bodyPr/>
        <a:lstStyle/>
        <a:p>
          <a:r>
            <a:rPr lang="en-US"/>
            <a:t>Offer</a:t>
          </a:r>
        </a:p>
      </dgm:t>
    </dgm:pt>
    <dgm:pt modelId="{934E9710-5E39-420F-8F08-B4A0B814AA33}" type="parTrans" cxnId="{875F5029-B8A1-4FE4-88B0-28D9C69B399E}">
      <dgm:prSet/>
      <dgm:spPr/>
      <dgm:t>
        <a:bodyPr/>
        <a:lstStyle/>
        <a:p>
          <a:endParaRPr lang="en-US"/>
        </a:p>
      </dgm:t>
    </dgm:pt>
    <dgm:pt modelId="{C2D7AC28-32A7-4FAA-9AAE-9A1470A1A63B}" type="sibTrans" cxnId="{875F5029-B8A1-4FE4-88B0-28D9C69B399E}">
      <dgm:prSet/>
      <dgm:spPr/>
      <dgm:t>
        <a:bodyPr/>
        <a:lstStyle/>
        <a:p>
          <a:endParaRPr lang="en-US"/>
        </a:p>
      </dgm:t>
    </dgm:pt>
    <dgm:pt modelId="{0F252EFB-4F5F-46EC-BCE2-182169841E88}">
      <dgm:prSet/>
      <dgm:spPr/>
      <dgm:t>
        <a:bodyPr/>
        <a:lstStyle/>
        <a:p>
          <a:r>
            <a:rPr lang="en-US" dirty="0"/>
            <a:t>When one of your crew is having personal issues let them know that you can see that it is affecting them, offer an ear, or give them the information on where they can get help.</a:t>
          </a:r>
        </a:p>
      </dgm:t>
    </dgm:pt>
    <dgm:pt modelId="{EE7FE461-1375-421C-B9C6-C97A85ECB154}" type="parTrans" cxnId="{D4E82020-BDAA-4249-9FCD-FD8C71CAAB75}">
      <dgm:prSet/>
      <dgm:spPr/>
      <dgm:t>
        <a:bodyPr/>
        <a:lstStyle/>
        <a:p>
          <a:endParaRPr lang="en-US"/>
        </a:p>
      </dgm:t>
    </dgm:pt>
    <dgm:pt modelId="{34E48045-2660-4C4E-8093-7B4EFB926AD5}" type="sibTrans" cxnId="{D4E82020-BDAA-4249-9FCD-FD8C71CAAB75}">
      <dgm:prSet/>
      <dgm:spPr/>
      <dgm:t>
        <a:bodyPr/>
        <a:lstStyle/>
        <a:p>
          <a:endParaRPr lang="en-US"/>
        </a:p>
      </dgm:t>
    </dgm:pt>
    <dgm:pt modelId="{C3F80F29-CAF4-4B04-8DBB-5D96472F453A}" type="pres">
      <dgm:prSet presAssocID="{B089DA62-A7A9-43A1-865C-1F32566E8132}" presName="Name0" presStyleCnt="0">
        <dgm:presLayoutVars>
          <dgm:dir/>
          <dgm:animLvl val="lvl"/>
          <dgm:resizeHandles val="exact"/>
        </dgm:presLayoutVars>
      </dgm:prSet>
      <dgm:spPr/>
      <dgm:t>
        <a:bodyPr/>
        <a:lstStyle/>
        <a:p>
          <a:endParaRPr lang="en-US"/>
        </a:p>
      </dgm:t>
    </dgm:pt>
    <dgm:pt modelId="{669F2654-9114-457B-AFEB-8A51E55BFFDF}" type="pres">
      <dgm:prSet presAssocID="{BB289747-866F-4B75-AAD3-F771ACDA1182}" presName="linNode" presStyleCnt="0"/>
      <dgm:spPr/>
    </dgm:pt>
    <dgm:pt modelId="{9ED5D5FC-1D52-48E3-80B6-C9E1D6689FF1}" type="pres">
      <dgm:prSet presAssocID="{BB289747-866F-4B75-AAD3-F771ACDA1182}" presName="parentText" presStyleLbl="alignNode1" presStyleIdx="0" presStyleCnt="3">
        <dgm:presLayoutVars>
          <dgm:chMax val="1"/>
          <dgm:bulletEnabled/>
        </dgm:presLayoutVars>
      </dgm:prSet>
      <dgm:spPr/>
      <dgm:t>
        <a:bodyPr/>
        <a:lstStyle/>
        <a:p>
          <a:endParaRPr lang="en-US"/>
        </a:p>
      </dgm:t>
    </dgm:pt>
    <dgm:pt modelId="{2EC49045-AA84-4894-8684-A161AF724B42}" type="pres">
      <dgm:prSet presAssocID="{BB289747-866F-4B75-AAD3-F771ACDA1182}" presName="descendantText" presStyleLbl="alignAccFollowNode1" presStyleIdx="0" presStyleCnt="3">
        <dgm:presLayoutVars>
          <dgm:bulletEnabled/>
        </dgm:presLayoutVars>
      </dgm:prSet>
      <dgm:spPr/>
      <dgm:t>
        <a:bodyPr/>
        <a:lstStyle/>
        <a:p>
          <a:endParaRPr lang="en-US"/>
        </a:p>
      </dgm:t>
    </dgm:pt>
    <dgm:pt modelId="{A17B81B5-3690-4B3F-9890-EC832B491130}" type="pres">
      <dgm:prSet presAssocID="{FE71B2F6-2E34-4CD7-992C-2CCF6F775C71}" presName="sp" presStyleCnt="0"/>
      <dgm:spPr/>
    </dgm:pt>
    <dgm:pt modelId="{141A05AF-B6EA-4974-870E-6A80A71746AB}" type="pres">
      <dgm:prSet presAssocID="{CF8548AA-ED89-48E0-BC46-708EE003C913}" presName="linNode" presStyleCnt="0"/>
      <dgm:spPr/>
    </dgm:pt>
    <dgm:pt modelId="{F9122408-C441-4C64-92D2-E1F1A245676B}" type="pres">
      <dgm:prSet presAssocID="{CF8548AA-ED89-48E0-BC46-708EE003C913}" presName="parentText" presStyleLbl="alignNode1" presStyleIdx="1" presStyleCnt="3">
        <dgm:presLayoutVars>
          <dgm:chMax val="1"/>
          <dgm:bulletEnabled/>
        </dgm:presLayoutVars>
      </dgm:prSet>
      <dgm:spPr/>
      <dgm:t>
        <a:bodyPr/>
        <a:lstStyle/>
        <a:p>
          <a:endParaRPr lang="en-US"/>
        </a:p>
      </dgm:t>
    </dgm:pt>
    <dgm:pt modelId="{4B6D2D0B-5050-449F-84C9-7AEF1C4484BD}" type="pres">
      <dgm:prSet presAssocID="{CF8548AA-ED89-48E0-BC46-708EE003C913}" presName="descendantText" presStyleLbl="alignAccFollowNode1" presStyleIdx="1" presStyleCnt="3">
        <dgm:presLayoutVars>
          <dgm:bulletEnabled/>
        </dgm:presLayoutVars>
      </dgm:prSet>
      <dgm:spPr/>
      <dgm:t>
        <a:bodyPr/>
        <a:lstStyle/>
        <a:p>
          <a:endParaRPr lang="en-US"/>
        </a:p>
      </dgm:t>
    </dgm:pt>
    <dgm:pt modelId="{C55D0DCE-57AA-4997-AD5F-C2EB9451BF57}" type="pres">
      <dgm:prSet presAssocID="{010AF587-85D6-493D-B6C9-2B68FAACB1EA}" presName="sp" presStyleCnt="0"/>
      <dgm:spPr/>
    </dgm:pt>
    <dgm:pt modelId="{A4FBF5B3-2CC7-4EC8-B4F5-0A8A7458B02F}" type="pres">
      <dgm:prSet presAssocID="{D418019F-2935-4627-9A13-2EBACF90E7AB}" presName="linNode" presStyleCnt="0"/>
      <dgm:spPr/>
    </dgm:pt>
    <dgm:pt modelId="{38F5F5DB-429D-4CFF-B013-24DDBF4AE8D1}" type="pres">
      <dgm:prSet presAssocID="{D418019F-2935-4627-9A13-2EBACF90E7AB}" presName="parentText" presStyleLbl="alignNode1" presStyleIdx="2" presStyleCnt="3">
        <dgm:presLayoutVars>
          <dgm:chMax val="1"/>
          <dgm:bulletEnabled/>
        </dgm:presLayoutVars>
      </dgm:prSet>
      <dgm:spPr/>
      <dgm:t>
        <a:bodyPr/>
        <a:lstStyle/>
        <a:p>
          <a:endParaRPr lang="en-US"/>
        </a:p>
      </dgm:t>
    </dgm:pt>
    <dgm:pt modelId="{B4D5F87A-1BCB-4E43-B96A-3675BCF6DB9C}" type="pres">
      <dgm:prSet presAssocID="{D418019F-2935-4627-9A13-2EBACF90E7AB}" presName="descendantText" presStyleLbl="alignAccFollowNode1" presStyleIdx="2" presStyleCnt="3">
        <dgm:presLayoutVars>
          <dgm:bulletEnabled/>
        </dgm:presLayoutVars>
      </dgm:prSet>
      <dgm:spPr/>
      <dgm:t>
        <a:bodyPr/>
        <a:lstStyle/>
        <a:p>
          <a:endParaRPr lang="en-US"/>
        </a:p>
      </dgm:t>
    </dgm:pt>
  </dgm:ptLst>
  <dgm:cxnLst>
    <dgm:cxn modelId="{01034CA3-C6B6-4E28-9261-93B913726979}" type="presOf" srcId="{D418019F-2935-4627-9A13-2EBACF90E7AB}" destId="{38F5F5DB-429D-4CFF-B013-24DDBF4AE8D1}" srcOrd="0" destOrd="0" presId="urn:microsoft.com/office/officeart/2016/7/layout/VerticalSolidActionList"/>
    <dgm:cxn modelId="{AFA8255E-F2ED-48E2-B010-01989950D56D}" srcId="{B089DA62-A7A9-43A1-865C-1F32566E8132}" destId="{BB289747-866F-4B75-AAD3-F771ACDA1182}" srcOrd="0" destOrd="0" parTransId="{A654AEEF-764B-4BC5-96AE-E075CD706F42}" sibTransId="{FE71B2F6-2E34-4CD7-992C-2CCF6F775C71}"/>
    <dgm:cxn modelId="{2712AA34-9430-4E38-9B52-0FC4ED5E8C10}" type="presOf" srcId="{C8693302-6B6E-4036-BF51-6B034DF81A52}" destId="{2EC49045-AA84-4894-8684-A161AF724B42}" srcOrd="0" destOrd="0" presId="urn:microsoft.com/office/officeart/2016/7/layout/VerticalSolidActionList"/>
    <dgm:cxn modelId="{03C232F1-AFFA-4DDB-81E2-503F242051B5}" srcId="{CF8548AA-ED89-48E0-BC46-708EE003C913}" destId="{FC457BF0-2EF7-4B9F-8F60-C48FAEBFB905}" srcOrd="0" destOrd="0" parTransId="{7D6C8CE4-924E-4EC4-AFB2-60B72AD8268A}" sibTransId="{69694948-4953-4456-BB9B-9060E196ABEA}"/>
    <dgm:cxn modelId="{0700EE35-F6ED-4A88-83FA-542149A8F726}" type="presOf" srcId="{FC457BF0-2EF7-4B9F-8F60-C48FAEBFB905}" destId="{4B6D2D0B-5050-449F-84C9-7AEF1C4484BD}" srcOrd="0" destOrd="0" presId="urn:microsoft.com/office/officeart/2016/7/layout/VerticalSolidActionList"/>
    <dgm:cxn modelId="{CD99A4DF-FB43-4C34-BCFF-BFBDB51676B7}" type="presOf" srcId="{0F252EFB-4F5F-46EC-BCE2-182169841E88}" destId="{B4D5F87A-1BCB-4E43-B96A-3675BCF6DB9C}" srcOrd="0" destOrd="0" presId="urn:microsoft.com/office/officeart/2016/7/layout/VerticalSolidActionList"/>
    <dgm:cxn modelId="{875F5029-B8A1-4FE4-88B0-28D9C69B399E}" srcId="{B089DA62-A7A9-43A1-865C-1F32566E8132}" destId="{D418019F-2935-4627-9A13-2EBACF90E7AB}" srcOrd="2" destOrd="0" parTransId="{934E9710-5E39-420F-8F08-B4A0B814AA33}" sibTransId="{C2D7AC28-32A7-4FAA-9AAE-9A1470A1A63B}"/>
    <dgm:cxn modelId="{B30489FE-6739-4F15-A2F2-77C88EDE03F4}" type="presOf" srcId="{BB289747-866F-4B75-AAD3-F771ACDA1182}" destId="{9ED5D5FC-1D52-48E3-80B6-C9E1D6689FF1}" srcOrd="0" destOrd="0" presId="urn:microsoft.com/office/officeart/2016/7/layout/VerticalSolidActionList"/>
    <dgm:cxn modelId="{32197B06-769A-43C5-B7A9-B488DA7BA5E8}" srcId="{BB289747-866F-4B75-AAD3-F771ACDA1182}" destId="{C8693302-6B6E-4036-BF51-6B034DF81A52}" srcOrd="0" destOrd="0" parTransId="{C54C2BC3-0A52-46D3-9F45-8D2F93129FC8}" sibTransId="{52EC8FB5-7D25-447E-85EC-40F689D71FF2}"/>
    <dgm:cxn modelId="{D4E82020-BDAA-4249-9FCD-FD8C71CAAB75}" srcId="{D418019F-2935-4627-9A13-2EBACF90E7AB}" destId="{0F252EFB-4F5F-46EC-BCE2-182169841E88}" srcOrd="0" destOrd="0" parTransId="{EE7FE461-1375-421C-B9C6-C97A85ECB154}" sibTransId="{34E48045-2660-4C4E-8093-7B4EFB926AD5}"/>
    <dgm:cxn modelId="{D376BB17-F6E1-42BE-9D27-9BB28C2324D9}" type="presOf" srcId="{B089DA62-A7A9-43A1-865C-1F32566E8132}" destId="{C3F80F29-CAF4-4B04-8DBB-5D96472F453A}" srcOrd="0" destOrd="0" presId="urn:microsoft.com/office/officeart/2016/7/layout/VerticalSolidActionList"/>
    <dgm:cxn modelId="{A54EA118-788D-40C2-BE82-45FC3B628A51}" srcId="{B089DA62-A7A9-43A1-865C-1F32566E8132}" destId="{CF8548AA-ED89-48E0-BC46-708EE003C913}" srcOrd="1" destOrd="0" parTransId="{F8BF03B5-3034-4F3F-ACA6-022051F2698D}" sibTransId="{010AF587-85D6-493D-B6C9-2B68FAACB1EA}"/>
    <dgm:cxn modelId="{FB40F784-DB9E-45F7-BAAC-F5A0F1EB597B}" type="presOf" srcId="{CF8548AA-ED89-48E0-BC46-708EE003C913}" destId="{F9122408-C441-4C64-92D2-E1F1A245676B}" srcOrd="0" destOrd="0" presId="urn:microsoft.com/office/officeart/2016/7/layout/VerticalSolidActionList"/>
    <dgm:cxn modelId="{4EAFA26F-F240-448C-A7EC-CBA46D075753}" type="presParOf" srcId="{C3F80F29-CAF4-4B04-8DBB-5D96472F453A}" destId="{669F2654-9114-457B-AFEB-8A51E55BFFDF}" srcOrd="0" destOrd="0" presId="urn:microsoft.com/office/officeart/2016/7/layout/VerticalSolidActionList"/>
    <dgm:cxn modelId="{28A8EFBC-383A-490B-A5A2-F261D58C01FC}" type="presParOf" srcId="{669F2654-9114-457B-AFEB-8A51E55BFFDF}" destId="{9ED5D5FC-1D52-48E3-80B6-C9E1D6689FF1}" srcOrd="0" destOrd="0" presId="urn:microsoft.com/office/officeart/2016/7/layout/VerticalSolidActionList"/>
    <dgm:cxn modelId="{104FFB93-9075-42BB-8E42-002AD35AD1D5}" type="presParOf" srcId="{669F2654-9114-457B-AFEB-8A51E55BFFDF}" destId="{2EC49045-AA84-4894-8684-A161AF724B42}" srcOrd="1" destOrd="0" presId="urn:microsoft.com/office/officeart/2016/7/layout/VerticalSolidActionList"/>
    <dgm:cxn modelId="{6E3EC0FD-0B93-4223-B9CA-EBD84C0E5DD8}" type="presParOf" srcId="{C3F80F29-CAF4-4B04-8DBB-5D96472F453A}" destId="{A17B81B5-3690-4B3F-9890-EC832B491130}" srcOrd="1" destOrd="0" presId="urn:microsoft.com/office/officeart/2016/7/layout/VerticalSolidActionList"/>
    <dgm:cxn modelId="{A55D41ED-2A23-4BFC-941F-4221D95C0621}" type="presParOf" srcId="{C3F80F29-CAF4-4B04-8DBB-5D96472F453A}" destId="{141A05AF-B6EA-4974-870E-6A80A71746AB}" srcOrd="2" destOrd="0" presId="urn:microsoft.com/office/officeart/2016/7/layout/VerticalSolidActionList"/>
    <dgm:cxn modelId="{201742B5-9C73-4E22-ADBB-96784E8C7E4E}" type="presParOf" srcId="{141A05AF-B6EA-4974-870E-6A80A71746AB}" destId="{F9122408-C441-4C64-92D2-E1F1A245676B}" srcOrd="0" destOrd="0" presId="urn:microsoft.com/office/officeart/2016/7/layout/VerticalSolidActionList"/>
    <dgm:cxn modelId="{161C8B62-4D62-4001-9F8A-E6F372A47C8C}" type="presParOf" srcId="{141A05AF-B6EA-4974-870E-6A80A71746AB}" destId="{4B6D2D0B-5050-449F-84C9-7AEF1C4484BD}" srcOrd="1" destOrd="0" presId="urn:microsoft.com/office/officeart/2016/7/layout/VerticalSolidActionList"/>
    <dgm:cxn modelId="{CDE5E3A6-3161-4011-8E80-D370A49494B3}" type="presParOf" srcId="{C3F80F29-CAF4-4B04-8DBB-5D96472F453A}" destId="{C55D0DCE-57AA-4997-AD5F-C2EB9451BF57}" srcOrd="3" destOrd="0" presId="urn:microsoft.com/office/officeart/2016/7/layout/VerticalSolidActionList"/>
    <dgm:cxn modelId="{DCF09A72-D7B5-4B43-9093-29737A901E40}" type="presParOf" srcId="{C3F80F29-CAF4-4B04-8DBB-5D96472F453A}" destId="{A4FBF5B3-2CC7-4EC8-B4F5-0A8A7458B02F}" srcOrd="4" destOrd="0" presId="urn:microsoft.com/office/officeart/2016/7/layout/VerticalSolidActionList"/>
    <dgm:cxn modelId="{FDD25358-29E1-4174-9BF2-27E35885B503}" type="presParOf" srcId="{A4FBF5B3-2CC7-4EC8-B4F5-0A8A7458B02F}" destId="{38F5F5DB-429D-4CFF-B013-24DDBF4AE8D1}" srcOrd="0" destOrd="0" presId="urn:microsoft.com/office/officeart/2016/7/layout/VerticalSolidActionList"/>
    <dgm:cxn modelId="{82C5C86E-318F-4CD1-8E42-0FEAE6E701CF}" type="presParOf" srcId="{A4FBF5B3-2CC7-4EC8-B4F5-0A8A7458B02F}" destId="{B4D5F87A-1BCB-4E43-B96A-3675BCF6DB9C}"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49045-AA84-4894-8684-A161AF724B42}">
      <dsp:nvSpPr>
        <dsp:cNvPr id="0" name=""/>
        <dsp:cNvSpPr/>
      </dsp:nvSpPr>
      <dsp:spPr>
        <a:xfrm>
          <a:off x="1440179" y="673"/>
          <a:ext cx="5760718" cy="69064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1774" tIns="175424" rIns="111774" bIns="175424" numCol="1" spcCol="1270" anchor="ctr" anchorCtr="0">
          <a:noAutofit/>
        </a:bodyPr>
        <a:lstStyle/>
        <a:p>
          <a:pPr lvl="0" algn="l" defTabSz="533400">
            <a:lnSpc>
              <a:spcPct val="90000"/>
            </a:lnSpc>
            <a:spcBef>
              <a:spcPct val="0"/>
            </a:spcBef>
            <a:spcAft>
              <a:spcPct val="35000"/>
            </a:spcAft>
          </a:pPr>
          <a:r>
            <a:rPr lang="en-US" sz="1200" kern="1200" dirty="0"/>
            <a:t>Be vigilant to the types of calls that trigger the team and be proactive in helping them.</a:t>
          </a:r>
        </a:p>
      </dsp:txBody>
      <dsp:txXfrm>
        <a:off x="1440179" y="673"/>
        <a:ext cx="5760718" cy="690645"/>
      </dsp:txXfrm>
    </dsp:sp>
    <dsp:sp modelId="{9ED5D5FC-1D52-48E3-80B6-C9E1D6689FF1}">
      <dsp:nvSpPr>
        <dsp:cNvPr id="0" name=""/>
        <dsp:cNvSpPr/>
      </dsp:nvSpPr>
      <dsp:spPr>
        <a:xfrm>
          <a:off x="0" y="673"/>
          <a:ext cx="1440179" cy="69064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10" tIns="68220" rIns="76210" bIns="68220" numCol="1" spcCol="1270" anchor="ctr" anchorCtr="0">
          <a:noAutofit/>
        </a:bodyPr>
        <a:lstStyle/>
        <a:p>
          <a:pPr lvl="0" algn="ctr" defTabSz="666750">
            <a:lnSpc>
              <a:spcPct val="90000"/>
            </a:lnSpc>
            <a:spcBef>
              <a:spcPct val="0"/>
            </a:spcBef>
            <a:spcAft>
              <a:spcPct val="35000"/>
            </a:spcAft>
          </a:pPr>
          <a:r>
            <a:rPr lang="en-US" sz="1500" kern="1200"/>
            <a:t>Call</a:t>
          </a:r>
        </a:p>
      </dsp:txBody>
      <dsp:txXfrm>
        <a:off x="0" y="673"/>
        <a:ext cx="1440179" cy="690645"/>
      </dsp:txXfrm>
    </dsp:sp>
    <dsp:sp modelId="{4B6D2D0B-5050-449F-84C9-7AEF1C4484BD}">
      <dsp:nvSpPr>
        <dsp:cNvPr id="0" name=""/>
        <dsp:cNvSpPr/>
      </dsp:nvSpPr>
      <dsp:spPr>
        <a:xfrm>
          <a:off x="1440179" y="732758"/>
          <a:ext cx="5760718" cy="69064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1774" tIns="175424" rIns="111774" bIns="175424" numCol="1" spcCol="1270" anchor="ctr" anchorCtr="0">
          <a:noAutofit/>
        </a:bodyPr>
        <a:lstStyle/>
        <a:p>
          <a:pPr lvl="0" algn="l" defTabSz="533400">
            <a:lnSpc>
              <a:spcPct val="90000"/>
            </a:lnSpc>
            <a:spcBef>
              <a:spcPct val="0"/>
            </a:spcBef>
            <a:spcAft>
              <a:spcPct val="35000"/>
            </a:spcAft>
          </a:pPr>
          <a:r>
            <a:rPr lang="en-US" sz="1200" kern="1200" dirty="0"/>
            <a:t>Debrief after tough calls-  talk to each other one-on-one to see how everyone is coping</a:t>
          </a:r>
        </a:p>
      </dsp:txBody>
      <dsp:txXfrm>
        <a:off x="1440179" y="732758"/>
        <a:ext cx="5760718" cy="690645"/>
      </dsp:txXfrm>
    </dsp:sp>
    <dsp:sp modelId="{F9122408-C441-4C64-92D2-E1F1A245676B}">
      <dsp:nvSpPr>
        <dsp:cNvPr id="0" name=""/>
        <dsp:cNvSpPr/>
      </dsp:nvSpPr>
      <dsp:spPr>
        <a:xfrm>
          <a:off x="0" y="732758"/>
          <a:ext cx="1440179" cy="69064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10" tIns="68220" rIns="76210" bIns="68220" numCol="1" spcCol="1270" anchor="ctr" anchorCtr="0">
          <a:noAutofit/>
        </a:bodyPr>
        <a:lstStyle/>
        <a:p>
          <a:pPr lvl="0" algn="ctr" defTabSz="666750">
            <a:lnSpc>
              <a:spcPct val="90000"/>
            </a:lnSpc>
            <a:spcBef>
              <a:spcPct val="0"/>
            </a:spcBef>
            <a:spcAft>
              <a:spcPct val="35000"/>
            </a:spcAft>
          </a:pPr>
          <a:r>
            <a:rPr lang="en-US" sz="1500" kern="1200"/>
            <a:t>Debrief</a:t>
          </a:r>
        </a:p>
      </dsp:txBody>
      <dsp:txXfrm>
        <a:off x="0" y="732758"/>
        <a:ext cx="1440179" cy="690645"/>
      </dsp:txXfrm>
    </dsp:sp>
    <dsp:sp modelId="{B4D5F87A-1BCB-4E43-B96A-3675BCF6DB9C}">
      <dsp:nvSpPr>
        <dsp:cNvPr id="0" name=""/>
        <dsp:cNvSpPr/>
      </dsp:nvSpPr>
      <dsp:spPr>
        <a:xfrm>
          <a:off x="1440179" y="1464842"/>
          <a:ext cx="5760718" cy="69064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1774" tIns="175424" rIns="111774" bIns="175424" numCol="1" spcCol="1270" anchor="ctr" anchorCtr="0">
          <a:noAutofit/>
        </a:bodyPr>
        <a:lstStyle/>
        <a:p>
          <a:pPr lvl="0" algn="l" defTabSz="533400">
            <a:lnSpc>
              <a:spcPct val="90000"/>
            </a:lnSpc>
            <a:spcBef>
              <a:spcPct val="0"/>
            </a:spcBef>
            <a:spcAft>
              <a:spcPct val="35000"/>
            </a:spcAft>
          </a:pPr>
          <a:r>
            <a:rPr lang="en-US" sz="1200" kern="1200" dirty="0"/>
            <a:t>When one of your crew is having personal issues let them know that you can see that it is affecting them, offer an ear, or give them the information on where they can get help.</a:t>
          </a:r>
        </a:p>
      </dsp:txBody>
      <dsp:txXfrm>
        <a:off x="1440179" y="1464842"/>
        <a:ext cx="5760718" cy="690645"/>
      </dsp:txXfrm>
    </dsp:sp>
    <dsp:sp modelId="{38F5F5DB-429D-4CFF-B013-24DDBF4AE8D1}">
      <dsp:nvSpPr>
        <dsp:cNvPr id="0" name=""/>
        <dsp:cNvSpPr/>
      </dsp:nvSpPr>
      <dsp:spPr>
        <a:xfrm>
          <a:off x="0" y="1464842"/>
          <a:ext cx="1440179" cy="69064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10" tIns="68220" rIns="76210" bIns="68220" numCol="1" spcCol="1270" anchor="ctr" anchorCtr="0">
          <a:noAutofit/>
        </a:bodyPr>
        <a:lstStyle/>
        <a:p>
          <a:pPr lvl="0" algn="ctr" defTabSz="666750">
            <a:lnSpc>
              <a:spcPct val="90000"/>
            </a:lnSpc>
            <a:spcBef>
              <a:spcPct val="0"/>
            </a:spcBef>
            <a:spcAft>
              <a:spcPct val="35000"/>
            </a:spcAft>
          </a:pPr>
          <a:r>
            <a:rPr lang="en-US" sz="1500" kern="1200"/>
            <a:t>Offer</a:t>
          </a:r>
        </a:p>
      </dsp:txBody>
      <dsp:txXfrm>
        <a:off x="0" y="1464842"/>
        <a:ext cx="1440179" cy="69064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0.69409</cdr:x>
      <cdr:y>0.73786</cdr:y>
    </cdr:from>
    <cdr:to>
      <cdr:x>0.72249</cdr:x>
      <cdr:y>0.77735</cdr:y>
    </cdr:to>
    <cdr:sp macro="" textlink="">
      <cdr:nvSpPr>
        <cdr:cNvPr id="2" name="TextBox 1"/>
        <cdr:cNvSpPr txBox="1"/>
      </cdr:nvSpPr>
      <cdr:spPr>
        <a:xfrm xmlns:a="http://schemas.openxmlformats.org/drawingml/2006/main">
          <a:off x="6960000" y="4660000"/>
          <a:ext cx="240000" cy="250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0.446</cdr:x>
      <cdr:y>0.52275</cdr:y>
    </cdr:from>
    <cdr:to>
      <cdr:x>0.461</cdr:x>
      <cdr:y>0.561</cdr:y>
    </cdr:to>
    <cdr:sp macro="" textlink="">
      <cdr:nvSpPr>
        <cdr:cNvPr id="1025" name="Text Box 1"/>
        <cdr:cNvSpPr txBox="1">
          <a:spLocks xmlns:a="http://schemas.openxmlformats.org/drawingml/2006/main" noChangeArrowheads="1"/>
        </cdr:cNvSpPr>
      </cdr:nvSpPr>
      <cdr:spPr bwMode="auto">
        <a:xfrm xmlns:a="http://schemas.openxmlformats.org/drawingml/2006/main">
          <a:off x="3838337" y="2988974"/>
          <a:ext cx="100727" cy="21568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298042-6092-14E6-51CF-B2BC26C98BC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9459" name="Rectangle 3">
            <a:extLst>
              <a:ext uri="{FF2B5EF4-FFF2-40B4-BE49-F238E27FC236}">
                <a16:creationId xmlns:a16="http://schemas.microsoft.com/office/drawing/2014/main" id="{938AEF3A-5146-E759-6E89-04EE10F85D6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4340" name="Rectangle 4">
            <a:extLst>
              <a:ext uri="{FF2B5EF4-FFF2-40B4-BE49-F238E27FC236}">
                <a16:creationId xmlns:a16="http://schemas.microsoft.com/office/drawing/2014/main" id="{91B6BDD0-1FE6-30DE-0D40-CDDD9098E75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a:extLst>
              <a:ext uri="{FF2B5EF4-FFF2-40B4-BE49-F238E27FC236}">
                <a16:creationId xmlns:a16="http://schemas.microsoft.com/office/drawing/2014/main" id="{0A3C6D73-F18B-8D7F-75BE-69A17FC9FFD6}"/>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8DBC7DD1-93EF-B5B5-7E27-9B050DF9835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9463" name="Rectangle 7">
            <a:extLst>
              <a:ext uri="{FF2B5EF4-FFF2-40B4-BE49-F238E27FC236}">
                <a16:creationId xmlns:a16="http://schemas.microsoft.com/office/drawing/2014/main" id="{C2E45E47-FF4A-5E3F-F06C-FB76D960768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0B2CD0B-2D67-E04E-B0B4-6517C4FFC4F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E99237AF-CEB7-6EA4-E6CB-C298058BA9C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Firefighter Behavioral Health Alliance</a:t>
            </a:r>
          </a:p>
        </p:txBody>
      </p:sp>
      <p:sp>
        <p:nvSpPr>
          <p:cNvPr id="88066" name="Rectangle 7">
            <a:extLst>
              <a:ext uri="{FF2B5EF4-FFF2-40B4-BE49-F238E27FC236}">
                <a16:creationId xmlns:a16="http://schemas.microsoft.com/office/drawing/2014/main" id="{6FA80680-FC52-C44D-63D9-DD933820F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8922D0-555A-C44E-AF53-F042A1751FC6}" type="slidenum">
              <a:rPr lang="en-US" altLang="en-US" sz="1200" smtClean="0"/>
              <a:pPr/>
              <a:t>1</a:t>
            </a:fld>
            <a:endParaRPr lang="en-US" altLang="en-US" sz="1200"/>
          </a:p>
        </p:txBody>
      </p:sp>
      <p:sp>
        <p:nvSpPr>
          <p:cNvPr id="88067" name="Rectangle 2">
            <a:extLst>
              <a:ext uri="{FF2B5EF4-FFF2-40B4-BE49-F238E27FC236}">
                <a16:creationId xmlns:a16="http://schemas.microsoft.com/office/drawing/2014/main" id="{AB404E52-83B9-FA99-DA8A-E563A318C5D9}"/>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F8DF1ACA-8CFF-A232-E652-0331F9EAE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16F388BC-B951-35AB-8DA9-A01A58BAC373}"/>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9B481E11-0E9F-C785-0A13-BB40CFC46F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6F336F76-1169-000C-7ED9-84DA714C0A1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1A54EAFA-89C1-E140-A5B0-9E17150EB869}" type="slidenum">
              <a:rPr lang="en-US" altLang="en-US"/>
              <a:pPr algn="r" eaLnBrk="1" hangingPunct="1">
                <a:spcBef>
                  <a:spcPct val="0"/>
                </a:spcBef>
              </a:pPr>
              <a:t>38</a:t>
            </a:fld>
            <a:endParaRPr lang="en-US" altLang="en-US"/>
          </a:p>
        </p:txBody>
      </p:sp>
      <p:sp>
        <p:nvSpPr>
          <p:cNvPr id="60418" name="Rectangle 1026">
            <a:extLst>
              <a:ext uri="{FF2B5EF4-FFF2-40B4-BE49-F238E27FC236}">
                <a16:creationId xmlns:a16="http://schemas.microsoft.com/office/drawing/2014/main" id="{C2A0E743-20ED-0905-5C4D-0FE345E2DE0F}"/>
              </a:ext>
            </a:extLst>
          </p:cNvPr>
          <p:cNvSpPr>
            <a:spLocks noGrp="1" noRot="1" noChangeAspect="1" noChangeArrowheads="1" noTextEdit="1"/>
          </p:cNvSpPr>
          <p:nvPr>
            <p:ph type="sldImg"/>
          </p:nvPr>
        </p:nvSpPr>
        <p:spPr>
          <a:ln/>
        </p:spPr>
      </p:sp>
      <p:sp>
        <p:nvSpPr>
          <p:cNvPr id="60419" name="Rectangle 1027">
            <a:extLst>
              <a:ext uri="{FF2B5EF4-FFF2-40B4-BE49-F238E27FC236}">
                <a16:creationId xmlns:a16="http://schemas.microsoft.com/office/drawing/2014/main" id="{602584FA-7A85-10C9-B875-CF068B4FD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3BAAF0E4-DCDB-52DC-ED68-6A8854197D1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87663B20-734E-7D4B-A3F2-CBC72C57A2D4}" type="slidenum">
              <a:rPr lang="en-US" altLang="en-US"/>
              <a:pPr algn="r" eaLnBrk="1" hangingPunct="1">
                <a:spcBef>
                  <a:spcPct val="0"/>
                </a:spcBef>
              </a:pPr>
              <a:t>40</a:t>
            </a:fld>
            <a:endParaRPr lang="en-US" altLang="en-US"/>
          </a:p>
        </p:txBody>
      </p:sp>
      <p:sp>
        <p:nvSpPr>
          <p:cNvPr id="73730" name="Rectangle 1026">
            <a:extLst>
              <a:ext uri="{FF2B5EF4-FFF2-40B4-BE49-F238E27FC236}">
                <a16:creationId xmlns:a16="http://schemas.microsoft.com/office/drawing/2014/main" id="{EDF58275-CD28-9787-40A5-4B0E0AFDB5FB}"/>
              </a:ext>
            </a:extLst>
          </p:cNvPr>
          <p:cNvSpPr>
            <a:spLocks noGrp="1" noRot="1" noChangeAspect="1" noChangeArrowheads="1" noTextEdit="1"/>
          </p:cNvSpPr>
          <p:nvPr>
            <p:ph type="sldImg"/>
          </p:nvPr>
        </p:nvSpPr>
        <p:spPr>
          <a:ln/>
        </p:spPr>
      </p:sp>
      <p:sp>
        <p:nvSpPr>
          <p:cNvPr id="73731" name="Rectangle 1027">
            <a:extLst>
              <a:ext uri="{FF2B5EF4-FFF2-40B4-BE49-F238E27FC236}">
                <a16:creationId xmlns:a16="http://schemas.microsoft.com/office/drawing/2014/main" id="{0C305FD9-C82E-671F-42AC-CDF5A2083C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D5367AD7-1BC7-A102-DB11-30433D3416D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A85734B0-F0F8-F54B-BC68-4658038F41EA}" type="slidenum">
              <a:rPr lang="en-US" altLang="en-US"/>
              <a:pPr algn="r" eaLnBrk="1" hangingPunct="1">
                <a:spcBef>
                  <a:spcPct val="0"/>
                </a:spcBef>
              </a:pPr>
              <a:t>41</a:t>
            </a:fld>
            <a:endParaRPr lang="en-US" altLang="en-US"/>
          </a:p>
        </p:txBody>
      </p:sp>
      <p:sp>
        <p:nvSpPr>
          <p:cNvPr id="62466" name="Rectangle 1026">
            <a:extLst>
              <a:ext uri="{FF2B5EF4-FFF2-40B4-BE49-F238E27FC236}">
                <a16:creationId xmlns:a16="http://schemas.microsoft.com/office/drawing/2014/main" id="{A307834E-D245-32DF-253E-57E67A82FF79}"/>
              </a:ext>
            </a:extLst>
          </p:cNvPr>
          <p:cNvSpPr>
            <a:spLocks noGrp="1" noRot="1" noChangeAspect="1" noChangeArrowheads="1" noTextEdit="1"/>
          </p:cNvSpPr>
          <p:nvPr>
            <p:ph type="sldImg"/>
          </p:nvPr>
        </p:nvSpPr>
        <p:spPr>
          <a:ln/>
        </p:spPr>
      </p:sp>
      <p:sp>
        <p:nvSpPr>
          <p:cNvPr id="62467" name="Rectangle 1027">
            <a:extLst>
              <a:ext uri="{FF2B5EF4-FFF2-40B4-BE49-F238E27FC236}">
                <a16:creationId xmlns:a16="http://schemas.microsoft.com/office/drawing/2014/main" id="{60E5AE3F-8343-4D98-3592-7730262B5A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0F7A6B6E-426B-66FE-C9C8-CC03FEDD5F2D}"/>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1F106307-8F8A-7A28-4582-CA9EDFDBC0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 26 years as a FF, LT, Capt., B/C, A/C?</a:t>
            </a:r>
          </a:p>
        </p:txBody>
      </p:sp>
      <p:sp>
        <p:nvSpPr>
          <p:cNvPr id="75779" name="Slide Number Placeholder 3">
            <a:extLst>
              <a:ext uri="{FF2B5EF4-FFF2-40B4-BE49-F238E27FC236}">
                <a16:creationId xmlns:a16="http://schemas.microsoft.com/office/drawing/2014/main" id="{7109C6E4-3DEC-1924-EFB1-8BAC325848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020A40-BF88-8F49-A478-A3BFAA25AAF3}" type="slidenum">
              <a:rPr lang="en-US" altLang="en-US" sz="1200" smtClean="0"/>
              <a:pPr/>
              <a:t>42</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C6327654-621C-ACC9-93E4-6A25612995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B9FC707-288F-6743-8A2E-0B688F6A9B6C}" type="slidenum">
              <a:rPr lang="en-US" altLang="en-US" smtClean="0"/>
              <a:pPr>
                <a:spcBef>
                  <a:spcPct val="0"/>
                </a:spcBef>
              </a:pPr>
              <a:t>53</a:t>
            </a:fld>
            <a:endParaRPr lang="en-US" altLang="en-US"/>
          </a:p>
        </p:txBody>
      </p:sp>
      <p:sp>
        <p:nvSpPr>
          <p:cNvPr id="66562" name="Rectangle 2">
            <a:extLst>
              <a:ext uri="{FF2B5EF4-FFF2-40B4-BE49-F238E27FC236}">
                <a16:creationId xmlns:a16="http://schemas.microsoft.com/office/drawing/2014/main" id="{7BBAF76E-3FD9-CCF2-FCD9-3FB2640F1FAB}"/>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9F289946-F81E-DD33-E9A7-0C2DF8B61F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endParaRPr lang="en-US" dirty="0"/>
          </a:p>
          <a:p>
            <a:endParaRPr lang="en-US" dirty="0"/>
          </a:p>
        </p:txBody>
      </p:sp>
      <p:sp>
        <p:nvSpPr>
          <p:cNvPr id="4" name="Slide Number Placeholder 3"/>
          <p:cNvSpPr>
            <a:spLocks noGrp="1"/>
          </p:cNvSpPr>
          <p:nvPr>
            <p:ph type="sldNum" sz="quarter" idx="10"/>
          </p:nvPr>
        </p:nvSpPr>
        <p:spPr/>
        <p:txBody>
          <a:bodyPr/>
          <a:lstStyle/>
          <a:p>
            <a:fld id="{E7144A33-1601-4651-9D4E-2668F71BA09E}" type="slidenum">
              <a:rPr lang="en-US" smtClean="0"/>
              <a:t>54</a:t>
            </a:fld>
            <a:endParaRPr lang="en-US" dirty="0"/>
          </a:p>
        </p:txBody>
      </p:sp>
    </p:spTree>
    <p:extLst>
      <p:ext uri="{BB962C8B-B14F-4D97-AF65-F5344CB8AC3E}">
        <p14:creationId xmlns:p14="http://schemas.microsoft.com/office/powerpoint/2010/main" val="4249890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69C21EF6-086B-F048-397E-AA02C24CE9C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7481EFBA-A099-7C49-A1F8-5FAA17B1C135}" type="slidenum">
              <a:rPr lang="en-US" altLang="en-US"/>
              <a:pPr algn="r" eaLnBrk="1" hangingPunct="1">
                <a:spcBef>
                  <a:spcPct val="0"/>
                </a:spcBef>
              </a:pPr>
              <a:t>58</a:t>
            </a:fld>
            <a:endParaRPr lang="en-US" altLang="en-US"/>
          </a:p>
        </p:txBody>
      </p:sp>
      <p:sp>
        <p:nvSpPr>
          <p:cNvPr id="64514" name="Rectangle 2">
            <a:extLst>
              <a:ext uri="{FF2B5EF4-FFF2-40B4-BE49-F238E27FC236}">
                <a16:creationId xmlns:a16="http://schemas.microsoft.com/office/drawing/2014/main" id="{11EAF644-E06C-53C5-26EC-A33493FFBE39}"/>
              </a:ext>
            </a:extLst>
          </p:cNvPr>
          <p:cNvSpPr>
            <a:spLocks noGrp="1" noRot="1" noChangeAspect="1" noChangeArrowheads="1" noTextEdit="1"/>
          </p:cNvSpPr>
          <p:nvPr>
            <p:ph type="sldImg"/>
          </p:nvPr>
        </p:nvSpPr>
        <p:spPr>
          <a:solidFill>
            <a:srgbClr val="FFFFFF"/>
          </a:solidFill>
          <a:ln/>
        </p:spPr>
      </p:sp>
      <p:sp>
        <p:nvSpPr>
          <p:cNvPr id="64515" name="Rectangle 3">
            <a:extLst>
              <a:ext uri="{FF2B5EF4-FFF2-40B4-BE49-F238E27FC236}">
                <a16:creationId xmlns:a16="http://schemas.microsoft.com/office/drawing/2014/main" id="{2F10AE75-A84F-C9D3-3944-47DE12CD2CA2}"/>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83B1EF-141E-474F-97A5-0F5291258FC5}" type="slidenum">
              <a:rPr lang="en-US" smtClean="0"/>
              <a:t>66</a:t>
            </a:fld>
            <a:endParaRPr lang="en-US"/>
          </a:p>
        </p:txBody>
      </p:sp>
    </p:spTree>
    <p:extLst>
      <p:ext uri="{BB962C8B-B14F-4D97-AF65-F5344CB8AC3E}">
        <p14:creationId xmlns:p14="http://schemas.microsoft.com/office/powerpoint/2010/main" val="1065889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44DC6B33-5DAE-B506-D7F3-BF1FC68D251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Firefighter Behavioral Health Alliance</a:t>
            </a:r>
          </a:p>
        </p:txBody>
      </p:sp>
      <p:sp>
        <p:nvSpPr>
          <p:cNvPr id="79874" name="Rectangle 7">
            <a:extLst>
              <a:ext uri="{FF2B5EF4-FFF2-40B4-BE49-F238E27FC236}">
                <a16:creationId xmlns:a16="http://schemas.microsoft.com/office/drawing/2014/main" id="{338831DE-F173-C87D-8482-0ECD022512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33B869-6F14-F742-A865-C82C4173E889}" type="slidenum">
              <a:rPr lang="en-US" altLang="en-US" sz="1200" smtClean="0"/>
              <a:pPr/>
              <a:t>68</a:t>
            </a:fld>
            <a:endParaRPr lang="en-US" altLang="en-US" sz="1200"/>
          </a:p>
        </p:txBody>
      </p:sp>
      <p:sp>
        <p:nvSpPr>
          <p:cNvPr id="79875" name="Rectangle 2">
            <a:extLst>
              <a:ext uri="{FF2B5EF4-FFF2-40B4-BE49-F238E27FC236}">
                <a16:creationId xmlns:a16="http://schemas.microsoft.com/office/drawing/2014/main" id="{868F2300-AD67-BF9C-393A-D92CE559B01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BAC42B42-A033-775F-DA26-E6ED02894D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0B2CD0B-2D67-E04E-B0B4-6517C4FFC4FC}" type="slidenum">
              <a:rPr lang="en-US" altLang="en-US" smtClean="0"/>
              <a:pPr>
                <a:defRPr/>
              </a:pPr>
              <a:t>7</a:t>
            </a:fld>
            <a:endParaRPr lang="en-US" altLang="en-US"/>
          </a:p>
        </p:txBody>
      </p:sp>
    </p:spTree>
    <p:extLst>
      <p:ext uri="{BB962C8B-B14F-4D97-AF65-F5344CB8AC3E}">
        <p14:creationId xmlns:p14="http://schemas.microsoft.com/office/powerpoint/2010/main" val="2666766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0D94F302-3506-E67D-A406-DB34AA934A45}"/>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009EA82A-228C-FAC3-051B-22E9021A45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FB2FA45D-41E3-0FD1-F5E9-E2D5550A54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8A76D9-5EB3-3E4C-9DC0-07B08CDDC61D}" type="slidenum">
              <a:rPr lang="en-US" altLang="en-US" sz="1200" smtClean="0"/>
              <a:pPr/>
              <a:t>69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7784D8EF-3E9F-9C4D-1B26-5EF1B1D0EE9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Firefighter Behavioral Health Alliance</a:t>
            </a:r>
          </a:p>
        </p:txBody>
      </p:sp>
      <p:sp>
        <p:nvSpPr>
          <p:cNvPr id="22530" name="Rectangle 7">
            <a:extLst>
              <a:ext uri="{FF2B5EF4-FFF2-40B4-BE49-F238E27FC236}">
                <a16:creationId xmlns:a16="http://schemas.microsoft.com/office/drawing/2014/main" id="{611DBFB8-E06D-5A60-5CC0-04DFC164D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240569-08C0-F340-861D-EC40C9273DA8}" type="slidenum">
              <a:rPr lang="en-US" altLang="en-US" smtClean="0"/>
              <a:pPr>
                <a:spcBef>
                  <a:spcPct val="0"/>
                </a:spcBef>
              </a:pPr>
              <a:t>8</a:t>
            </a:fld>
            <a:endParaRPr lang="en-US" altLang="en-US"/>
          </a:p>
        </p:txBody>
      </p:sp>
      <p:sp>
        <p:nvSpPr>
          <p:cNvPr id="22531" name="Rectangle 2">
            <a:extLst>
              <a:ext uri="{FF2B5EF4-FFF2-40B4-BE49-F238E27FC236}">
                <a16:creationId xmlns:a16="http://schemas.microsoft.com/office/drawing/2014/main" id="{0FF3FFF8-1BFD-9665-26A0-22A3D07ED0D9}"/>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832B5E64-1E7A-09BF-6A72-D769523319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5D970F10-9C67-CDD6-3C3A-B9352F7D2A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52A10B-8BFD-A54F-A1E7-FF5205546397}" type="slidenum">
              <a:rPr lang="en-US" altLang="en-US" smtClean="0"/>
              <a:pPr>
                <a:spcBef>
                  <a:spcPct val="0"/>
                </a:spcBef>
              </a:pPr>
              <a:t>13</a:t>
            </a:fld>
            <a:endParaRPr lang="en-US" altLang="en-US"/>
          </a:p>
        </p:txBody>
      </p:sp>
      <p:sp>
        <p:nvSpPr>
          <p:cNvPr id="24578" name="Rectangle 2">
            <a:extLst>
              <a:ext uri="{FF2B5EF4-FFF2-40B4-BE49-F238E27FC236}">
                <a16:creationId xmlns:a16="http://schemas.microsoft.com/office/drawing/2014/main" id="{0FD647F6-63E2-FC4C-8B9C-BA311F18CF95}"/>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F769F790-6902-7C13-B540-183393FA3F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7BCD3A1-1FE4-4CB5-0F25-C1F2855B28A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B8463BDE-DFA5-2030-9A57-8BDA3513D1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AD052043-F67B-98C5-68AC-927CFBE7BD3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Firefighter Behavioral Health Alliance</a:t>
            </a:r>
          </a:p>
        </p:txBody>
      </p:sp>
      <p:sp>
        <p:nvSpPr>
          <p:cNvPr id="41986" name="Rectangle 7">
            <a:extLst>
              <a:ext uri="{FF2B5EF4-FFF2-40B4-BE49-F238E27FC236}">
                <a16:creationId xmlns:a16="http://schemas.microsoft.com/office/drawing/2014/main" id="{7E1CDA95-02A1-06FA-6ADA-16092AF5A9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BD5B9F-BEB5-2042-A0D7-B6DF7FC30A87}" type="slidenum">
              <a:rPr lang="en-US" altLang="en-US" smtClean="0"/>
              <a:pPr>
                <a:spcBef>
                  <a:spcPct val="0"/>
                </a:spcBef>
              </a:pPr>
              <a:t>18</a:t>
            </a:fld>
            <a:endParaRPr lang="en-US" altLang="en-US"/>
          </a:p>
        </p:txBody>
      </p:sp>
      <p:sp>
        <p:nvSpPr>
          <p:cNvPr id="41987" name="Rectangle 2">
            <a:extLst>
              <a:ext uri="{FF2B5EF4-FFF2-40B4-BE49-F238E27FC236}">
                <a16:creationId xmlns:a16="http://schemas.microsoft.com/office/drawing/2014/main" id="{F32E0132-97B7-8F6A-7F4C-8D75F920107B}"/>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E1735C47-7347-ECBA-7492-7E6CB6B38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79263ACB-8A0F-1DBD-E3F6-A5D4B0F670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D502E9-0B6D-CC4D-A4BA-D5A2DBC04F65}" type="slidenum">
              <a:rPr lang="en-US" altLang="en-US" smtClean="0"/>
              <a:pPr>
                <a:spcBef>
                  <a:spcPct val="0"/>
                </a:spcBef>
              </a:pPr>
              <a:t>25</a:t>
            </a:fld>
            <a:endParaRPr lang="en-US" altLang="en-US"/>
          </a:p>
        </p:txBody>
      </p:sp>
      <p:sp>
        <p:nvSpPr>
          <p:cNvPr id="28674" name="Rectangle 1026">
            <a:extLst>
              <a:ext uri="{FF2B5EF4-FFF2-40B4-BE49-F238E27FC236}">
                <a16:creationId xmlns:a16="http://schemas.microsoft.com/office/drawing/2014/main" id="{F46C8DE6-638C-7657-A455-D9CF0F2396C9}"/>
              </a:ext>
            </a:extLst>
          </p:cNvPr>
          <p:cNvSpPr>
            <a:spLocks noGrp="1" noRot="1" noChangeAspect="1" noChangeArrowheads="1" noTextEdit="1"/>
          </p:cNvSpPr>
          <p:nvPr>
            <p:ph type="sldImg"/>
          </p:nvPr>
        </p:nvSpPr>
        <p:spPr>
          <a:ln/>
        </p:spPr>
      </p:sp>
      <p:sp>
        <p:nvSpPr>
          <p:cNvPr id="28675" name="Rectangle 1027">
            <a:extLst>
              <a:ext uri="{FF2B5EF4-FFF2-40B4-BE49-F238E27FC236}">
                <a16:creationId xmlns:a16="http://schemas.microsoft.com/office/drawing/2014/main" id="{8AEBB924-7EBC-7DE0-2C44-8E061D0D6D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4179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0B2CD0B-2D67-E04E-B0B4-6517C4FFC4FC}" type="slidenum">
              <a:rPr lang="en-US" altLang="en-US" smtClean="0"/>
              <a:pPr>
                <a:defRPr/>
              </a:pPr>
              <a:t>30</a:t>
            </a:fld>
            <a:endParaRPr lang="en-US" altLang="en-US"/>
          </a:p>
        </p:txBody>
      </p:sp>
    </p:spTree>
    <p:extLst>
      <p:ext uri="{BB962C8B-B14F-4D97-AF65-F5344CB8AC3E}">
        <p14:creationId xmlns:p14="http://schemas.microsoft.com/office/powerpoint/2010/main" val="63136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place, career, organization, etc., that is male dominated could have an increased risk of suicide.  Stress how the fire service is working toward diversity and changing the demographics, but it is still a largely male-dominated profession with a small number of minorities.</a:t>
            </a:r>
          </a:p>
          <a:p>
            <a:endParaRPr lang="en-US"/>
          </a:p>
          <a:p>
            <a:r>
              <a:rPr lang="en-US"/>
              <a:t>NFPA Data is on career firefighters.  Majority of firefighters in US serve as volunteers or paid-on-call.</a:t>
            </a:r>
          </a:p>
          <a:p>
            <a:endParaRPr lang="en-US"/>
          </a:p>
          <a:p>
            <a:pPr defTabSz="473522">
              <a:defRPr/>
            </a:pPr>
            <a:r>
              <a:rPr lang="en-US" i="1" baseline="0"/>
              <a:t>Note:</a:t>
            </a:r>
            <a:r>
              <a:rPr lang="en-US" baseline="0"/>
              <a:t> </a:t>
            </a:r>
            <a:r>
              <a:rPr lang="en-US" i="1"/>
              <a:t>This data is current as of the publication date of the manual.  Trainer should update the slides with the most current information via suicide prevention resources cited here and in the resource section of this manual.</a:t>
            </a:r>
            <a:endParaRPr lang="en-US" baseline="0"/>
          </a:p>
          <a:p>
            <a:endParaRPr lang="en-US"/>
          </a:p>
        </p:txBody>
      </p:sp>
    </p:spTree>
    <p:extLst>
      <p:ext uri="{BB962C8B-B14F-4D97-AF65-F5344CB8AC3E}">
        <p14:creationId xmlns:p14="http://schemas.microsoft.com/office/powerpoint/2010/main" val="264679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fld id="{8EE22EE7-1DE8-0644-BD0C-F0FE951D8486}" type="datetimeFigureOut">
              <a:rPr lang="en-US" altLang="en-US" smtClean="0"/>
              <a:pPr>
                <a:defRPr/>
              </a:pPr>
              <a:t>4/10/2023</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888D314-7365-EF45-8028-B9A33B56EFA2}" type="slidenum">
              <a:rPr lang="en-US" altLang="en-US" smtClean="0"/>
              <a:pPr>
                <a:defRPr/>
              </a:pPr>
              <a:t>‹#›</a:t>
            </a:fld>
            <a:endParaRPr lang="en-US" altLang="en-US"/>
          </a:p>
        </p:txBody>
      </p:sp>
    </p:spTree>
    <p:extLst>
      <p:ext uri="{BB962C8B-B14F-4D97-AF65-F5344CB8AC3E}">
        <p14:creationId xmlns:p14="http://schemas.microsoft.com/office/powerpoint/2010/main" val="399058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7AED11F-2999-1846-9822-015B7863B99C}" type="datetimeFigureOut">
              <a:rPr lang="en-US" altLang="en-US" smtClean="0"/>
              <a:pPr>
                <a:defRPr/>
              </a:pPr>
              <a:t>4/10/2023</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594175-FD3A-F940-8B05-6B40252122B5}" type="slidenum">
              <a:rPr lang="en-US" altLang="en-US" smtClean="0"/>
              <a:pPr>
                <a:defRPr/>
              </a:pPr>
              <a:t>‹#›</a:t>
            </a:fld>
            <a:endParaRPr lang="en-US" altLang="en-US"/>
          </a:p>
        </p:txBody>
      </p:sp>
    </p:spTree>
    <p:extLst>
      <p:ext uri="{BB962C8B-B14F-4D97-AF65-F5344CB8AC3E}">
        <p14:creationId xmlns:p14="http://schemas.microsoft.com/office/powerpoint/2010/main" val="97982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76EC362-541E-324A-8F0B-B73127C7EB95}" type="datetimeFigureOut">
              <a:rPr lang="en-US" altLang="en-US" smtClean="0"/>
              <a:pPr>
                <a:defRPr/>
              </a:pPr>
              <a:t>4/10/2023</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9166EA-A088-BD4E-903F-7487EADBE0BC}" type="slidenum">
              <a:rPr lang="en-US" altLang="en-US" smtClean="0"/>
              <a:pPr>
                <a:defRPr/>
              </a:pPr>
              <a:t>‹#›</a:t>
            </a:fld>
            <a:endParaRPr lang="en-US" altLang="en-US"/>
          </a:p>
        </p:txBody>
      </p:sp>
    </p:spTree>
    <p:extLst>
      <p:ext uri="{BB962C8B-B14F-4D97-AF65-F5344CB8AC3E}">
        <p14:creationId xmlns:p14="http://schemas.microsoft.com/office/powerpoint/2010/main" val="89163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2C0C46F-49AB-11D5-92E3-40E555129ADB}"/>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1A5057F-40F9-1CD4-C48B-3DCAA9A8D37C}"/>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1139CD9-194B-4780-BCA4-67D988EEDA9D}"/>
              </a:ext>
            </a:extLst>
          </p:cNvPr>
          <p:cNvSpPr>
            <a:spLocks noGrp="1" noChangeArrowheads="1"/>
          </p:cNvSpPr>
          <p:nvPr>
            <p:ph type="sldNum" sz="quarter" idx="12"/>
          </p:nvPr>
        </p:nvSpPr>
        <p:spPr/>
        <p:txBody>
          <a:bodyPr/>
          <a:lstStyle>
            <a:lvl1pPr>
              <a:defRPr/>
            </a:lvl1pPr>
          </a:lstStyle>
          <a:p>
            <a:pPr>
              <a:defRPr/>
            </a:pPr>
            <a:fld id="{90ACC532-1417-3C41-BBE9-10B24671967E}" type="slidenum">
              <a:rPr lang="en-US" altLang="en-US"/>
              <a:pPr>
                <a:defRPr/>
              </a:pPr>
              <a:t>‹#›</a:t>
            </a:fld>
            <a:endParaRPr lang="en-US" altLang="en-US"/>
          </a:p>
        </p:txBody>
      </p:sp>
    </p:spTree>
    <p:extLst>
      <p:ext uri="{BB962C8B-B14F-4D97-AF65-F5344CB8AC3E}">
        <p14:creationId xmlns:p14="http://schemas.microsoft.com/office/powerpoint/2010/main" val="39984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201AC7C-6C3A-4A4B-9C1D-158460C59535}" type="datetimeFigureOut">
              <a:rPr lang="en-US" altLang="en-US" smtClean="0"/>
              <a:pPr>
                <a:defRPr/>
              </a:pPr>
              <a:t>4/10/2023</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21F9196-ECEA-1B4B-B6B5-C717BDB388EB}" type="slidenum">
              <a:rPr lang="en-US" altLang="en-US" smtClean="0"/>
              <a:pPr>
                <a:defRPr/>
              </a:pPr>
              <a:t>‹#›</a:t>
            </a:fld>
            <a:endParaRPr lang="en-US" altLang="en-US"/>
          </a:p>
        </p:txBody>
      </p:sp>
    </p:spTree>
    <p:extLst>
      <p:ext uri="{BB962C8B-B14F-4D97-AF65-F5344CB8AC3E}">
        <p14:creationId xmlns:p14="http://schemas.microsoft.com/office/powerpoint/2010/main" val="288399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fld id="{00EC648E-F0AB-B347-993F-B943A845AB4C}" type="datetimeFigureOut">
              <a:rPr lang="en-US" altLang="en-US" smtClean="0"/>
              <a:pPr>
                <a:defRPr/>
              </a:pPr>
              <a:t>4/10/2023</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83DB932-5E14-1F43-8CA2-0ADB4CED841B}" type="slidenum">
              <a:rPr lang="en-US" altLang="en-US" smtClean="0"/>
              <a:pPr>
                <a:defRPr/>
              </a:pPr>
              <a:t>‹#›</a:t>
            </a:fld>
            <a:endParaRPr lang="en-US" altLang="en-US"/>
          </a:p>
        </p:txBody>
      </p:sp>
    </p:spTree>
    <p:extLst>
      <p:ext uri="{BB962C8B-B14F-4D97-AF65-F5344CB8AC3E}">
        <p14:creationId xmlns:p14="http://schemas.microsoft.com/office/powerpoint/2010/main" val="276475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fld id="{E9FC9365-076C-5240-A2F9-CCAC9F109D20}" type="datetimeFigureOut">
              <a:rPr lang="en-US" altLang="en-US" smtClean="0"/>
              <a:pPr>
                <a:defRPr/>
              </a:pPr>
              <a:t>4/10/2023</a:t>
            </a:fld>
            <a:endParaRPr lang="en-US" alt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1D692C36-A7CD-1740-A52F-FAD42803510D}" type="slidenum">
              <a:rPr lang="en-US" altLang="en-US" smtClean="0"/>
              <a:pPr>
                <a:defRPr/>
              </a:pPr>
              <a:t>‹#›</a:t>
            </a:fld>
            <a:endParaRPr lang="en-US" altLang="en-US"/>
          </a:p>
        </p:txBody>
      </p:sp>
    </p:spTree>
    <p:extLst>
      <p:ext uri="{BB962C8B-B14F-4D97-AF65-F5344CB8AC3E}">
        <p14:creationId xmlns:p14="http://schemas.microsoft.com/office/powerpoint/2010/main" val="356800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fld id="{E2F47F1C-1906-CC4C-AF0B-14241B84B6A3}" type="datetimeFigureOut">
              <a:rPr lang="en-US" altLang="en-US" smtClean="0"/>
              <a:pPr>
                <a:defRPr/>
              </a:pPr>
              <a:t>4/10/2023</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16BFC31-DD93-BA4F-BA8E-CBFFF7D66E6B}" type="slidenum">
              <a:rPr lang="en-US" altLang="en-US" smtClean="0"/>
              <a:pPr>
                <a:defRPr/>
              </a:pPr>
              <a:t>‹#›</a:t>
            </a:fld>
            <a:endParaRPr lang="en-US" alt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731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CCB20EA-31B5-0B4D-B4C6-024BE8C7C3E7}" type="datetimeFigureOut">
              <a:rPr lang="en-US" altLang="en-US" smtClean="0"/>
              <a:pPr>
                <a:defRPr/>
              </a:pPr>
              <a:t>4/10/2023</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2190146-6B64-8344-ABC1-D5E93E7BA4C4}" type="slidenum">
              <a:rPr lang="en-US" altLang="en-US" smtClean="0"/>
              <a:pPr>
                <a:defRPr/>
              </a:pPr>
              <a:t>‹#›</a:t>
            </a:fld>
            <a:endParaRPr lang="en-US" altLang="en-US"/>
          </a:p>
        </p:txBody>
      </p:sp>
    </p:spTree>
    <p:extLst>
      <p:ext uri="{BB962C8B-B14F-4D97-AF65-F5344CB8AC3E}">
        <p14:creationId xmlns:p14="http://schemas.microsoft.com/office/powerpoint/2010/main" val="161190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3C98D1D-B57B-7C4F-B1FD-5A8E71C4F232}" type="datetimeFigureOut">
              <a:rPr lang="en-US" altLang="en-US" smtClean="0"/>
              <a:pPr>
                <a:defRPr/>
              </a:pPr>
              <a:t>4/10/2023</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F19D925-DA8D-B340-8FFD-C58E99E07DB8}" type="slidenum">
              <a:rPr lang="en-US" altLang="en-US" smtClean="0"/>
              <a:pPr>
                <a:defRPr/>
              </a:pPr>
              <a:t>‹#›</a:t>
            </a:fld>
            <a:endParaRPr lang="en-US" altLang="en-US"/>
          </a:p>
        </p:txBody>
      </p:sp>
    </p:spTree>
    <p:extLst>
      <p:ext uri="{BB962C8B-B14F-4D97-AF65-F5344CB8AC3E}">
        <p14:creationId xmlns:p14="http://schemas.microsoft.com/office/powerpoint/2010/main" val="250002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fld id="{A8AA191D-876C-B44E-9E34-D26CEF558DF8}" type="datetimeFigureOut">
              <a:rPr lang="en-US" altLang="en-US" smtClean="0"/>
              <a:pPr>
                <a:defRPr/>
              </a:pPr>
              <a:t>4/10/2023</a:t>
            </a:fld>
            <a:endParaRPr lang="en-US" alt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chemeClr val="tx1">
                    <a:alpha val="70000"/>
                  </a:schemeClr>
                </a:solidFill>
              </a:defRPr>
            </a:lvl1pPr>
          </a:lstStyle>
          <a:p>
            <a:pPr>
              <a:defRPr/>
            </a:pPr>
            <a:endParaRPr lang="en-US"/>
          </a:p>
        </p:txBody>
      </p:sp>
      <p:sp>
        <p:nvSpPr>
          <p:cNvPr id="11" name="Slide Number Placeholder 10"/>
          <p:cNvSpPr>
            <a:spLocks noGrp="1"/>
          </p:cNvSpPr>
          <p:nvPr>
            <p:ph type="sldNum" sz="quarter" idx="12"/>
          </p:nvPr>
        </p:nvSpPr>
        <p:spPr/>
        <p:txBody>
          <a:bodyPr/>
          <a:lstStyle/>
          <a:p>
            <a:pPr>
              <a:defRPr/>
            </a:pPr>
            <a:fld id="{5D895475-75F5-F447-BF9F-D603C0813D8A}" type="slidenum">
              <a:rPr lang="en-US" altLang="en-US" smtClean="0"/>
              <a:pPr>
                <a:defRPr/>
              </a:pPr>
              <a:t>‹#›</a:t>
            </a:fld>
            <a:endParaRPr lang="en-US" altLang="en-US"/>
          </a:p>
        </p:txBody>
      </p:sp>
    </p:spTree>
    <p:extLst>
      <p:ext uri="{BB962C8B-B14F-4D97-AF65-F5344CB8AC3E}">
        <p14:creationId xmlns:p14="http://schemas.microsoft.com/office/powerpoint/2010/main" val="154009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fld id="{044870E1-3F74-434C-A892-A809329DD6B1}" type="datetimeFigureOut">
              <a:rPr lang="en-US" altLang="en-US" smtClean="0"/>
              <a:pPr>
                <a:defRPr/>
              </a:pPr>
              <a:t>4/10/2023</a:t>
            </a:fld>
            <a:endParaRPr lang="en-US" alt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chemeClr val="tx1">
                    <a:alpha val="70000"/>
                  </a:schemeClr>
                </a:solidFill>
              </a:defRPr>
            </a:lvl1pPr>
          </a:lstStyle>
          <a:p>
            <a:pPr>
              <a:defRPr/>
            </a:pPr>
            <a:endParaRPr lang="en-US"/>
          </a:p>
        </p:txBody>
      </p:sp>
      <p:sp>
        <p:nvSpPr>
          <p:cNvPr id="10" name="Slide Number Placeholder 9"/>
          <p:cNvSpPr>
            <a:spLocks noGrp="1"/>
          </p:cNvSpPr>
          <p:nvPr>
            <p:ph type="sldNum" sz="quarter" idx="12"/>
          </p:nvPr>
        </p:nvSpPr>
        <p:spPr/>
        <p:txBody>
          <a:bodyPr/>
          <a:lstStyle/>
          <a:p>
            <a:pPr>
              <a:defRPr/>
            </a:pPr>
            <a:fld id="{2B42BF62-C9DE-8F4B-AB97-637E8A0107B4}" type="slidenum">
              <a:rPr lang="en-US" altLang="en-US" smtClean="0"/>
              <a:pPr>
                <a:defRPr/>
              </a:pPr>
              <a:t>‹#›</a:t>
            </a:fld>
            <a:endParaRPr lang="en-US" altLang="en-US"/>
          </a:p>
        </p:txBody>
      </p:sp>
    </p:spTree>
    <p:extLst>
      <p:ext uri="{BB962C8B-B14F-4D97-AF65-F5344CB8AC3E}">
        <p14:creationId xmlns:p14="http://schemas.microsoft.com/office/powerpoint/2010/main" val="32464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fld id="{00ED47B1-08D8-6446-859D-2A783B709101}" type="datetimeFigureOut">
              <a:rPr lang="en-US" altLang="en-US" smtClean="0"/>
              <a:pPr>
                <a:defRPr/>
              </a:pPr>
              <a:t>4/10/2023</a:t>
            </a:fld>
            <a:endParaRPr lang="en-US" alt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DCECA26E-425D-4642-AFDE-57485CE92BF5}" type="slidenum">
              <a:rPr lang="en-US" altLang="en-US" smtClean="0"/>
              <a:pPr>
                <a:defRPr/>
              </a:pPr>
              <a:t>‹#›</a:t>
            </a:fld>
            <a:endParaRPr lang="en-US" altLang="en-US"/>
          </a:p>
        </p:txBody>
      </p:sp>
    </p:spTree>
    <p:extLst>
      <p:ext uri="{BB962C8B-B14F-4D97-AF65-F5344CB8AC3E}">
        <p14:creationId xmlns:p14="http://schemas.microsoft.com/office/powerpoint/2010/main" val="3512689822"/>
      </p:ext>
    </p:extLst>
  </p:cSld>
  <p:clrMap bg1="lt1" tx1="dk1" bg2="lt2" tx2="dk2" accent1="accent1" accent2="accent2" accent3="accent3" accent4="accent4" accent5="accent5" accent6="accent6" hlink="hlink" folHlink="folHlink"/>
  <p:sldLayoutIdLst>
    <p:sldLayoutId id="2147486733" r:id="rId1"/>
    <p:sldLayoutId id="2147486734" r:id="rId2"/>
    <p:sldLayoutId id="2147486735" r:id="rId3"/>
    <p:sldLayoutId id="2147486736" r:id="rId4"/>
    <p:sldLayoutId id="2147486737" r:id="rId5"/>
    <p:sldLayoutId id="2147486738" r:id="rId6"/>
    <p:sldLayoutId id="2147486739" r:id="rId7"/>
    <p:sldLayoutId id="2147486740" r:id="rId8"/>
    <p:sldLayoutId id="2147486741" r:id="rId9"/>
    <p:sldLayoutId id="2147486742" r:id="rId10"/>
    <p:sldLayoutId id="2147486743" r:id="rId11"/>
    <p:sldLayoutId id="214748674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oleObject" Target="../embeddings/oleObject3.bin"/><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goodreads.com/work/quotes/338967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goodreads.com/work/quotes/3389674"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pbearce@ffbha.org" TargetMode="External"/><Relationship Id="rId2" Type="http://schemas.openxmlformats.org/officeDocument/2006/relationships/hyperlink" Target="mailto:jdill@ffbha.org"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a:extLst>
              <a:ext uri="{FF2B5EF4-FFF2-40B4-BE49-F238E27FC236}">
                <a16:creationId xmlns:a16="http://schemas.microsoft.com/office/drawing/2014/main" id="{425F483D-74BC-BE70-8AA8-45C3DD0C6B77}"/>
              </a:ext>
            </a:extLst>
          </p:cNvPr>
          <p:cNvSpPr>
            <a:spLocks noGrp="1"/>
          </p:cNvSpPr>
          <p:nvPr>
            <p:ph type="ftr" sz="quarter" idx="11"/>
          </p:nvPr>
        </p:nvSpPr>
        <p:spPr/>
        <p:txBody>
          <a:bodyPr/>
          <a:lstStyle/>
          <a:p>
            <a:pPr>
              <a:defRPr/>
            </a:pPr>
            <a:r>
              <a:rPr lang="en-US" dirty="0"/>
              <a:t>Copyright - FBHA 2011 All Rights Reserved</a:t>
            </a:r>
          </a:p>
        </p:txBody>
      </p:sp>
      <p:sp>
        <p:nvSpPr>
          <p:cNvPr id="15362" name="Rectangle 3">
            <a:extLst>
              <a:ext uri="{FF2B5EF4-FFF2-40B4-BE49-F238E27FC236}">
                <a16:creationId xmlns:a16="http://schemas.microsoft.com/office/drawing/2014/main" id="{99824195-12DB-EA3D-CDA8-4D2DF3FDF7F6}"/>
              </a:ext>
            </a:extLst>
          </p:cNvPr>
          <p:cNvSpPr>
            <a:spLocks noGrp="1"/>
          </p:cNvSpPr>
          <p:nvPr>
            <p:ph type="body" idx="4294967295"/>
          </p:nvPr>
        </p:nvSpPr>
        <p:spPr>
          <a:xfrm>
            <a:off x="263525" y="1486260"/>
            <a:ext cx="8610600" cy="4609740"/>
          </a:xfrm>
        </p:spPr>
        <p:txBody>
          <a:bodyPr>
            <a:normAutofit/>
          </a:bodyPr>
          <a:lstStyle/>
          <a:p>
            <a:pPr algn="ctr" eaLnBrk="1" hangingPunct="1">
              <a:lnSpc>
                <a:spcPct val="90000"/>
              </a:lnSpc>
              <a:buFontTx/>
              <a:buNone/>
            </a:pPr>
            <a:r>
              <a:rPr lang="en-US" altLang="ja-JP" b="1" i="1" dirty="0">
                <a:solidFill>
                  <a:srgbClr val="002060"/>
                </a:solidFill>
                <a:latin typeface="Arial" panose="020B0604020202020204" pitchFamily="34" charset="0"/>
                <a:ea typeface="Osaka" pitchFamily="1" charset="-128"/>
              </a:rPr>
              <a:t>       </a:t>
            </a:r>
            <a:r>
              <a:rPr lang="en-US" altLang="ja-JP" sz="4400" b="1" i="1" dirty="0">
                <a:solidFill>
                  <a:srgbClr val="002060"/>
                </a:solidFill>
                <a:latin typeface="Arial" charset="0"/>
                <a:ea typeface="Osaka" charset="0"/>
                <a:cs typeface="Osaka" charset="0"/>
              </a:rPr>
              <a:t>“Saving Those Who Save Others</a:t>
            </a:r>
            <a:r>
              <a:rPr lang="ja-JP" altLang="en-US" sz="4400" b="1" i="1">
                <a:solidFill>
                  <a:srgbClr val="002060"/>
                </a:solidFill>
                <a:latin typeface="Arial" charset="0"/>
                <a:ea typeface="Osaka" charset="0"/>
                <a:cs typeface="Osaka" charset="0"/>
              </a:rPr>
              <a:t>”</a:t>
            </a:r>
            <a:endParaRPr lang="en-US" altLang="ja-JP" sz="2800" dirty="0">
              <a:solidFill>
                <a:srgbClr val="002060"/>
              </a:solidFill>
              <a:latin typeface="Arial" charset="0"/>
              <a:ea typeface="Osaka" charset="0"/>
              <a:cs typeface="Osaka" charset="0"/>
            </a:endParaRPr>
          </a:p>
          <a:p>
            <a:pPr algn="ctr" eaLnBrk="1" hangingPunct="1">
              <a:lnSpc>
                <a:spcPct val="90000"/>
              </a:lnSpc>
              <a:buFontTx/>
              <a:buNone/>
            </a:pPr>
            <a:r>
              <a:rPr lang="en-US" sz="2800" dirty="0">
                <a:solidFill>
                  <a:srgbClr val="002060"/>
                </a:solidFill>
                <a:latin typeface="Arial" charset="0"/>
                <a:ea typeface="Osaka" charset="0"/>
                <a:cs typeface="Osaka" charset="0"/>
              </a:rPr>
              <a:t>       Suicide/PTSD Prevention/Awareness</a:t>
            </a:r>
          </a:p>
          <a:p>
            <a:pPr algn="ctr" eaLnBrk="1" hangingPunct="1">
              <a:lnSpc>
                <a:spcPct val="90000"/>
              </a:lnSpc>
              <a:buFontTx/>
              <a:buNone/>
            </a:pPr>
            <a:r>
              <a:rPr lang="en-US" altLang="en-US" sz="2800" dirty="0">
                <a:solidFill>
                  <a:schemeClr val="tx1"/>
                </a:solidFill>
                <a:latin typeface="Arial" panose="020B0604020202020204" pitchFamily="34" charset="0"/>
                <a:ea typeface="Osaka" pitchFamily="1" charset="-128"/>
              </a:rPr>
              <a:t>       </a:t>
            </a:r>
            <a:endParaRPr lang="en-US" altLang="en-US" sz="2000" dirty="0">
              <a:solidFill>
                <a:schemeClr val="tx1"/>
              </a:solidFill>
              <a:latin typeface="Arial" panose="020B0604020202020204" pitchFamily="34" charset="0"/>
              <a:ea typeface="Osaka" pitchFamily="1" charset="-128"/>
            </a:endParaRPr>
          </a:p>
          <a:p>
            <a:pPr algn="ctr" eaLnBrk="1" hangingPunct="1">
              <a:lnSpc>
                <a:spcPct val="90000"/>
              </a:lnSpc>
              <a:buFontTx/>
              <a:buNone/>
            </a:pPr>
            <a:endParaRPr lang="en-US" altLang="en-US" sz="2000" dirty="0">
              <a:solidFill>
                <a:schemeClr val="tx1"/>
              </a:solidFill>
              <a:latin typeface="Arial" panose="020B0604020202020204" pitchFamily="34" charset="0"/>
              <a:ea typeface="Osaka" pitchFamily="1" charset="-128"/>
            </a:endParaRPr>
          </a:p>
          <a:p>
            <a:pPr algn="ctr" eaLnBrk="1" hangingPunct="1">
              <a:lnSpc>
                <a:spcPct val="90000"/>
              </a:lnSpc>
              <a:buFontTx/>
              <a:buNone/>
            </a:pPr>
            <a:endParaRPr lang="en-US" altLang="en-US" sz="2000" dirty="0">
              <a:solidFill>
                <a:schemeClr val="tx1"/>
              </a:solidFill>
              <a:latin typeface="Arial" panose="020B0604020202020204" pitchFamily="34" charset="0"/>
              <a:ea typeface="Osaka" pitchFamily="1" charset="-128"/>
            </a:endParaRPr>
          </a:p>
          <a:p>
            <a:pPr algn="ctr" eaLnBrk="1" hangingPunct="1">
              <a:lnSpc>
                <a:spcPct val="90000"/>
              </a:lnSpc>
              <a:buFontTx/>
              <a:buNone/>
            </a:pPr>
            <a:endParaRPr lang="en-US" altLang="en-US" sz="2000" dirty="0">
              <a:solidFill>
                <a:schemeClr val="tx1"/>
              </a:solidFill>
              <a:latin typeface="Arial" panose="020B0604020202020204" pitchFamily="34" charset="0"/>
              <a:ea typeface="Osaka" pitchFamily="1" charset="-128"/>
            </a:endParaRPr>
          </a:p>
          <a:p>
            <a:pPr algn="ctr" eaLnBrk="1" hangingPunct="1">
              <a:lnSpc>
                <a:spcPct val="90000"/>
              </a:lnSpc>
              <a:buFontTx/>
              <a:buNone/>
            </a:pPr>
            <a:r>
              <a:rPr lang="en-US" altLang="en-US" sz="2800" dirty="0">
                <a:solidFill>
                  <a:schemeClr val="tx1"/>
                </a:solidFill>
                <a:latin typeface="Arial" panose="020B0604020202020204" pitchFamily="34" charset="0"/>
                <a:ea typeface="Osaka" pitchFamily="1" charset="-128"/>
              </a:rPr>
              <a:t>Jeff Dill, Founder, FFBHA</a:t>
            </a:r>
          </a:p>
          <a:p>
            <a:pPr algn="ctr" eaLnBrk="1" hangingPunct="1">
              <a:lnSpc>
                <a:spcPct val="90000"/>
              </a:lnSpc>
              <a:buFontTx/>
              <a:buNone/>
            </a:pPr>
            <a:r>
              <a:rPr lang="en-US" altLang="en-US" sz="2400" dirty="0">
                <a:solidFill>
                  <a:schemeClr val="tx1"/>
                </a:solidFill>
                <a:latin typeface="Arial" panose="020B0604020202020204" pitchFamily="34" charset="0"/>
                <a:ea typeface="Osaka" pitchFamily="1" charset="-128"/>
              </a:rPr>
              <a:t>Presented by: Paul </a:t>
            </a:r>
            <a:r>
              <a:rPr lang="en-US" altLang="en-US" sz="2400" dirty="0" err="1">
                <a:solidFill>
                  <a:schemeClr val="tx1"/>
                </a:solidFill>
                <a:latin typeface="Arial" panose="020B0604020202020204" pitchFamily="34" charset="0"/>
                <a:ea typeface="Osaka" pitchFamily="1" charset="-128"/>
              </a:rPr>
              <a:t>Bearce</a:t>
            </a:r>
            <a:endParaRPr lang="en-US" altLang="en-US" sz="2400" dirty="0">
              <a:solidFill>
                <a:schemeClr val="tx1"/>
              </a:solidFill>
              <a:latin typeface="Arial" panose="020B0604020202020204" pitchFamily="34" charset="0"/>
              <a:ea typeface="Osaka" pitchFamily="1" charset="-128"/>
            </a:endParaRPr>
          </a:p>
        </p:txBody>
      </p:sp>
      <p:pic>
        <p:nvPicPr>
          <p:cNvPr id="15363" name="Picture 4">
            <a:extLst>
              <a:ext uri="{FF2B5EF4-FFF2-40B4-BE49-F238E27FC236}">
                <a16:creationId xmlns:a16="http://schemas.microsoft.com/office/drawing/2014/main" id="{6B1AAF5F-E55A-0C92-EC91-7496F3AEE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25" y="3357563"/>
            <a:ext cx="54864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4" name="Object 5">
            <a:extLst>
              <a:ext uri="{FF2B5EF4-FFF2-40B4-BE49-F238E27FC236}">
                <a16:creationId xmlns:a16="http://schemas.microsoft.com/office/drawing/2014/main" id="{FD467B0E-BA95-D289-42E9-B3E6EACF6AAF}"/>
              </a:ext>
            </a:extLst>
          </p:cNvPr>
          <p:cNvGraphicFramePr>
            <a:graphicFrameLocks noChangeAspect="1"/>
          </p:cNvGraphicFramePr>
          <p:nvPr/>
        </p:nvGraphicFramePr>
        <p:xfrm>
          <a:off x="1827213" y="3355975"/>
          <a:ext cx="5487987" cy="144463"/>
        </p:xfrm>
        <a:graphic>
          <a:graphicData uri="http://schemas.openxmlformats.org/presentationml/2006/ole">
            <mc:AlternateContent xmlns:mc="http://schemas.openxmlformats.org/markup-compatibility/2006">
              <mc:Choice xmlns:v="urn:schemas-microsoft-com:vml" Requires="v">
                <p:oleObj spid="_x0000_s1026" name="Document" r:id="rId5" imgW="5486400" imgH="177800" progId="Word.Document.8">
                  <p:embed/>
                </p:oleObj>
              </mc:Choice>
              <mc:Fallback>
                <p:oleObj name="Document" r:id="rId5" imgW="5486400" imgH="17780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7213" y="3355975"/>
                        <a:ext cx="5487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5" name="Rectangle 6">
            <a:extLst>
              <a:ext uri="{FF2B5EF4-FFF2-40B4-BE49-F238E27FC236}">
                <a16:creationId xmlns:a16="http://schemas.microsoft.com/office/drawing/2014/main" id="{46C81091-5D52-F3E2-DD49-7C02CDC1435B}"/>
              </a:ext>
            </a:extLst>
          </p:cNvPr>
          <p:cNvSpPr>
            <a:spLocks noChangeArrowheads="1"/>
          </p:cNvSpPr>
          <p:nvPr/>
        </p:nvSpPr>
        <p:spPr bwMode="auto">
          <a:xfrm>
            <a:off x="1474787" y="342749"/>
            <a:ext cx="67278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b="1" dirty="0">
              <a:solidFill>
                <a:srgbClr val="030303"/>
              </a:solidFill>
            </a:endParaRPr>
          </a:p>
          <a:p>
            <a:pPr algn="ctr"/>
            <a:r>
              <a:rPr lang="en-US" altLang="en-US" sz="2800" b="1" dirty="0">
                <a:solidFill>
                  <a:srgbClr val="FF0000"/>
                </a:solidFill>
              </a:rPr>
              <a:t>Firefighter Behavioral Health Alliance</a:t>
            </a:r>
          </a:p>
          <a:p>
            <a:endParaRPr lang="en-US" altLang="en-US" dirty="0"/>
          </a:p>
        </p:txBody>
      </p:sp>
      <p:sp>
        <p:nvSpPr>
          <p:cNvPr id="15366" name="Rectangle 9">
            <a:extLst>
              <a:ext uri="{FF2B5EF4-FFF2-40B4-BE49-F238E27FC236}">
                <a16:creationId xmlns:a16="http://schemas.microsoft.com/office/drawing/2014/main" id="{DB3EF33D-70B7-90CC-789C-D499F96A88DC}"/>
              </a:ext>
            </a:extLst>
          </p:cNvPr>
          <p:cNvSpPr>
            <a:spLocks noChangeArrowheads="1"/>
          </p:cNvSpPr>
          <p:nvPr/>
        </p:nvSpPr>
        <p:spPr bwMode="auto">
          <a:xfrm>
            <a:off x="1143000" y="107950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67" name="Rectangle 12">
            <a:extLst>
              <a:ext uri="{FF2B5EF4-FFF2-40B4-BE49-F238E27FC236}">
                <a16:creationId xmlns:a16="http://schemas.microsoft.com/office/drawing/2014/main" id="{05A66C9E-FD46-5D40-3F45-9ED44C742E99}"/>
              </a:ext>
            </a:extLst>
          </p:cNvPr>
          <p:cNvSpPr>
            <a:spLocks noChangeArrowheads="1"/>
          </p:cNvSpPr>
          <p:nvPr/>
        </p:nvSpPr>
        <p:spPr bwMode="auto">
          <a:xfrm>
            <a:off x="587375" y="762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5368" name="Picture 13" descr="FBHA Logo no back">
            <a:extLst>
              <a:ext uri="{FF2B5EF4-FFF2-40B4-BE49-F238E27FC236}">
                <a16:creationId xmlns:a16="http://schemas.microsoft.com/office/drawing/2014/main" id="{4A569748-9363-C115-50E9-CE9366769B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3261" y="3172406"/>
            <a:ext cx="2091128" cy="198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ADD869-7918-2307-49C3-6FA197969094}"/>
              </a:ext>
            </a:extLst>
          </p:cNvPr>
          <p:cNvSpPr txBox="1"/>
          <p:nvPr/>
        </p:nvSpPr>
        <p:spPr>
          <a:xfrm>
            <a:off x="6886937" y="2338086"/>
            <a:ext cx="184731"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A88A-1A44-19AB-98D6-5C48EA989855}"/>
              </a:ext>
            </a:extLst>
          </p:cNvPr>
          <p:cNvSpPr>
            <a:spLocks noGrp="1"/>
          </p:cNvSpPr>
          <p:nvPr>
            <p:ph type="title"/>
          </p:nvPr>
        </p:nvSpPr>
        <p:spPr/>
        <p:txBody>
          <a:bodyPr/>
          <a:lstStyle/>
          <a:p>
            <a:r>
              <a:rPr lang="en-US" dirty="0"/>
              <a:t>The conversation has started</a:t>
            </a:r>
          </a:p>
        </p:txBody>
      </p:sp>
      <p:sp>
        <p:nvSpPr>
          <p:cNvPr id="3" name="Content Placeholder 2">
            <a:extLst>
              <a:ext uri="{FF2B5EF4-FFF2-40B4-BE49-F238E27FC236}">
                <a16:creationId xmlns:a16="http://schemas.microsoft.com/office/drawing/2014/main" id="{1F05722E-F01D-37E9-34BE-D59D8CE02B24}"/>
              </a:ext>
            </a:extLst>
          </p:cNvPr>
          <p:cNvSpPr>
            <a:spLocks noGrp="1"/>
          </p:cNvSpPr>
          <p:nvPr>
            <p:ph sz="half" idx="1"/>
          </p:nvPr>
        </p:nvSpPr>
        <p:spPr>
          <a:xfrm>
            <a:off x="1102239" y="2362200"/>
            <a:ext cx="3288023" cy="3101982"/>
          </a:xfrm>
        </p:spPr>
        <p:txBody>
          <a:bodyPr>
            <a:normAutofit/>
          </a:bodyPr>
          <a:lstStyle/>
          <a:p>
            <a:r>
              <a:rPr lang="en-US" sz="2400" dirty="0"/>
              <a:t>Yellow Ribbon Report – Under the Helmet – Volunteer &amp; Combination Officers Section</a:t>
            </a:r>
          </a:p>
          <a:p>
            <a:pPr lvl="1"/>
            <a:r>
              <a:rPr lang="en-US" sz="2200" dirty="0"/>
              <a:t>2017</a:t>
            </a:r>
          </a:p>
          <a:p>
            <a:pPr lvl="1"/>
            <a:r>
              <a:rPr lang="en-US" sz="2200" dirty="0" err="1"/>
              <a:t>IAFC.org</a:t>
            </a:r>
            <a:endParaRPr lang="en-US" sz="2200" dirty="0"/>
          </a:p>
          <a:p>
            <a:endParaRPr lang="en-US" dirty="0"/>
          </a:p>
        </p:txBody>
      </p:sp>
      <p:sp>
        <p:nvSpPr>
          <p:cNvPr id="4" name="Content Placeholder 3">
            <a:extLst>
              <a:ext uri="{FF2B5EF4-FFF2-40B4-BE49-F238E27FC236}">
                <a16:creationId xmlns:a16="http://schemas.microsoft.com/office/drawing/2014/main" id="{B81ABDB3-E044-4B88-9B10-D4B2D64F8BFE}"/>
              </a:ext>
            </a:extLst>
          </p:cNvPr>
          <p:cNvSpPr>
            <a:spLocks noGrp="1"/>
          </p:cNvSpPr>
          <p:nvPr>
            <p:ph sz="half" idx="2"/>
          </p:nvPr>
        </p:nvSpPr>
        <p:spPr>
          <a:xfrm>
            <a:off x="4753737" y="2438400"/>
            <a:ext cx="3290516" cy="3101982"/>
          </a:xfrm>
        </p:spPr>
        <p:txBody>
          <a:bodyPr>
            <a:normAutofit/>
          </a:bodyPr>
          <a:lstStyle/>
          <a:p>
            <a:r>
              <a:rPr lang="en-US" sz="2400" dirty="0"/>
              <a:t>16-Life Safety Initiative – National Fall Firefighters Foundation</a:t>
            </a:r>
          </a:p>
          <a:p>
            <a:pPr lvl="1"/>
            <a:r>
              <a:rPr lang="en-US" sz="2200" dirty="0"/>
              <a:t>2004 &amp; 2014</a:t>
            </a:r>
          </a:p>
          <a:p>
            <a:pPr lvl="1"/>
            <a:r>
              <a:rPr lang="en-US" sz="2200" dirty="0" err="1"/>
              <a:t>Firehero.org</a:t>
            </a:r>
            <a:endParaRPr lang="en-US" sz="2200" dirty="0"/>
          </a:p>
          <a:p>
            <a:endParaRPr lang="en-US" dirty="0"/>
          </a:p>
        </p:txBody>
      </p:sp>
      <p:pic>
        <p:nvPicPr>
          <p:cNvPr id="6" name="Picture 13" descr="FBHA Logo no back">
            <a:extLst>
              <a:ext uri="{FF2B5EF4-FFF2-40B4-BE49-F238E27FC236}">
                <a16:creationId xmlns:a16="http://schemas.microsoft.com/office/drawing/2014/main" id="{88961333-C817-F5F0-1589-2CFB94B0B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268"/>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AFC | International Association of Fire Chiefs">
            <a:extLst>
              <a:ext uri="{FF2B5EF4-FFF2-40B4-BE49-F238E27FC236}">
                <a16:creationId xmlns:a16="http://schemas.microsoft.com/office/drawing/2014/main" id="{DC2411D8-9498-94DB-C8A2-CA2022DAC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921" y="5321458"/>
            <a:ext cx="2214921" cy="12484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40th Annual National Fallen Firefighters Memorial Weekend | Fire News">
            <a:extLst>
              <a:ext uri="{FF2B5EF4-FFF2-40B4-BE49-F238E27FC236}">
                <a16:creationId xmlns:a16="http://schemas.microsoft.com/office/drawing/2014/main" id="{1A71A7B4-02B0-85E1-4CFF-747092C192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43600" y="4607311"/>
            <a:ext cx="1447800" cy="1428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4A49E5-51FD-589F-F5C1-DC1F440D6396}"/>
              </a:ext>
            </a:extLst>
          </p:cNvPr>
          <p:cNvSpPr txBox="1"/>
          <p:nvPr/>
        </p:nvSpPr>
        <p:spPr>
          <a:xfrm>
            <a:off x="4634163" y="6237375"/>
            <a:ext cx="3353097" cy="369332"/>
          </a:xfrm>
          <a:prstGeom prst="rect">
            <a:avLst/>
          </a:prstGeom>
          <a:noFill/>
        </p:spPr>
        <p:txBody>
          <a:bodyPr wrap="none" rtlCol="0">
            <a:spAutoFit/>
          </a:bodyPr>
          <a:lstStyle/>
          <a:p>
            <a:r>
              <a:rPr lang="en-US" dirty="0">
                <a:solidFill>
                  <a:srgbClr val="FF0000"/>
                </a:solidFill>
              </a:rPr>
              <a:t>Tacoma FD – “the Call We Carry”</a:t>
            </a:r>
          </a:p>
        </p:txBody>
      </p:sp>
    </p:spTree>
    <p:extLst>
      <p:ext uri="{BB962C8B-B14F-4D97-AF65-F5344CB8AC3E}">
        <p14:creationId xmlns:p14="http://schemas.microsoft.com/office/powerpoint/2010/main" val="242874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9FEA69D-AE8E-0EFC-6F93-A8E7459ED9C1}"/>
              </a:ext>
            </a:extLst>
          </p:cNvPr>
          <p:cNvSpPr>
            <a:spLocks noGrp="1"/>
          </p:cNvSpPr>
          <p:nvPr>
            <p:ph type="body" idx="1"/>
          </p:nvPr>
        </p:nvSpPr>
        <p:spPr/>
        <p:txBody>
          <a:bodyPr/>
          <a:lstStyle/>
          <a:p>
            <a:r>
              <a:rPr lang="en-US" dirty="0"/>
              <a:t>Technical</a:t>
            </a:r>
          </a:p>
        </p:txBody>
      </p:sp>
      <p:sp>
        <p:nvSpPr>
          <p:cNvPr id="11" name="Content Placeholder 10">
            <a:extLst>
              <a:ext uri="{FF2B5EF4-FFF2-40B4-BE49-F238E27FC236}">
                <a16:creationId xmlns:a16="http://schemas.microsoft.com/office/drawing/2014/main" id="{D5F21CDC-9454-86D2-873C-AA9D2D26E6D0}"/>
              </a:ext>
            </a:extLst>
          </p:cNvPr>
          <p:cNvSpPr>
            <a:spLocks noGrp="1"/>
          </p:cNvSpPr>
          <p:nvPr>
            <p:ph sz="half" idx="2"/>
          </p:nvPr>
        </p:nvSpPr>
        <p:spPr/>
        <p:txBody>
          <a:bodyPr/>
          <a:lstStyle/>
          <a:p>
            <a:r>
              <a:rPr lang="en-US" sz="1800" dirty="0"/>
              <a:t>Problems that can be solved by the knowledge of experts.</a:t>
            </a:r>
          </a:p>
          <a:p>
            <a:r>
              <a:rPr lang="en-US" sz="1800" dirty="0"/>
              <a:t>Solved with existing resources.</a:t>
            </a:r>
          </a:p>
          <a:p>
            <a:r>
              <a:rPr lang="en-US" sz="1800" dirty="0"/>
              <a:t>Easy to identify.</a:t>
            </a:r>
          </a:p>
          <a:p>
            <a:endParaRPr lang="en-US" dirty="0"/>
          </a:p>
        </p:txBody>
      </p:sp>
      <p:sp>
        <p:nvSpPr>
          <p:cNvPr id="12" name="Content Placeholder 11">
            <a:extLst>
              <a:ext uri="{FF2B5EF4-FFF2-40B4-BE49-F238E27FC236}">
                <a16:creationId xmlns:a16="http://schemas.microsoft.com/office/drawing/2014/main" id="{88204BA3-45A2-EBCE-A5C1-3669AD22CFE1}"/>
              </a:ext>
            </a:extLst>
          </p:cNvPr>
          <p:cNvSpPr>
            <a:spLocks noGrp="1"/>
          </p:cNvSpPr>
          <p:nvPr>
            <p:ph sz="quarter" idx="4"/>
          </p:nvPr>
        </p:nvSpPr>
        <p:spPr/>
        <p:txBody>
          <a:bodyPr/>
          <a:lstStyle/>
          <a:p>
            <a:r>
              <a:rPr lang="en-US" sz="1800" dirty="0"/>
              <a:t>Requires change in values, beliefs, and approach to work.</a:t>
            </a:r>
          </a:p>
          <a:p>
            <a:r>
              <a:rPr lang="en-US" sz="1800" dirty="0"/>
              <a:t>No quick fixes.</a:t>
            </a:r>
          </a:p>
          <a:p>
            <a:r>
              <a:rPr lang="en-US" sz="1800" dirty="0"/>
              <a:t>Difficult to identify.</a:t>
            </a:r>
          </a:p>
          <a:p>
            <a:endParaRPr lang="en-US" dirty="0"/>
          </a:p>
        </p:txBody>
      </p:sp>
      <p:sp>
        <p:nvSpPr>
          <p:cNvPr id="13" name="Text Placeholder 12">
            <a:extLst>
              <a:ext uri="{FF2B5EF4-FFF2-40B4-BE49-F238E27FC236}">
                <a16:creationId xmlns:a16="http://schemas.microsoft.com/office/drawing/2014/main" id="{B9FC9608-639F-7A26-0C76-25E202540AC1}"/>
              </a:ext>
            </a:extLst>
          </p:cNvPr>
          <p:cNvSpPr>
            <a:spLocks noGrp="1"/>
          </p:cNvSpPr>
          <p:nvPr>
            <p:ph type="body" sz="quarter" idx="13"/>
          </p:nvPr>
        </p:nvSpPr>
        <p:spPr/>
        <p:txBody>
          <a:bodyPr/>
          <a:lstStyle/>
          <a:p>
            <a:r>
              <a:rPr lang="en-US" dirty="0"/>
              <a:t>Adaptive</a:t>
            </a:r>
          </a:p>
        </p:txBody>
      </p:sp>
      <p:sp>
        <p:nvSpPr>
          <p:cNvPr id="6" name="Title 5">
            <a:extLst>
              <a:ext uri="{FF2B5EF4-FFF2-40B4-BE49-F238E27FC236}">
                <a16:creationId xmlns:a16="http://schemas.microsoft.com/office/drawing/2014/main" id="{A26CF81F-86E2-30F8-934B-6D74DB3D4ABC}"/>
              </a:ext>
            </a:extLst>
          </p:cNvPr>
          <p:cNvSpPr>
            <a:spLocks noGrp="1"/>
          </p:cNvSpPr>
          <p:nvPr>
            <p:ph type="title"/>
          </p:nvPr>
        </p:nvSpPr>
        <p:spPr/>
        <p:txBody>
          <a:bodyPr/>
          <a:lstStyle/>
          <a:p>
            <a:r>
              <a:rPr lang="en-US" dirty="0"/>
              <a:t>Solving the problem</a:t>
            </a:r>
          </a:p>
        </p:txBody>
      </p:sp>
      <p:pic>
        <p:nvPicPr>
          <p:cNvPr id="9" name="Picture 13" descr="FBHA Logo no back">
            <a:extLst>
              <a:ext uri="{FF2B5EF4-FFF2-40B4-BE49-F238E27FC236}">
                <a16:creationId xmlns:a16="http://schemas.microsoft.com/office/drawing/2014/main" id="{F35FC716-9853-B664-35D9-6182A7049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268"/>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511D8DC-E5B1-7757-D09B-322F45C8987A}"/>
              </a:ext>
            </a:extLst>
          </p:cNvPr>
          <p:cNvSpPr txBox="1"/>
          <p:nvPr/>
        </p:nvSpPr>
        <p:spPr>
          <a:xfrm>
            <a:off x="2893816" y="5001362"/>
            <a:ext cx="3356367" cy="1477328"/>
          </a:xfrm>
          <a:prstGeom prst="rect">
            <a:avLst/>
          </a:prstGeom>
          <a:noFill/>
        </p:spPr>
        <p:txBody>
          <a:bodyPr wrap="none" rtlCol="0">
            <a:spAutoFit/>
          </a:bodyPr>
          <a:lstStyle/>
          <a:p>
            <a:pPr algn="ctr"/>
            <a:r>
              <a:rPr lang="en-US" dirty="0">
                <a:solidFill>
                  <a:srgbClr val="FF0000"/>
                </a:solidFill>
              </a:rPr>
              <a:t>Climate change</a:t>
            </a:r>
          </a:p>
          <a:p>
            <a:pPr algn="ctr"/>
            <a:r>
              <a:rPr lang="en-US" dirty="0">
                <a:solidFill>
                  <a:srgbClr val="FF0000"/>
                </a:solidFill>
              </a:rPr>
              <a:t>Paradigm shift</a:t>
            </a:r>
          </a:p>
          <a:p>
            <a:pPr algn="ctr"/>
            <a:r>
              <a:rPr lang="en-US" dirty="0">
                <a:solidFill>
                  <a:srgbClr val="FF0000"/>
                </a:solidFill>
              </a:rPr>
              <a:t>Train and prepare</a:t>
            </a:r>
          </a:p>
          <a:p>
            <a:pPr algn="ctr"/>
            <a:r>
              <a:rPr lang="en-US" dirty="0">
                <a:solidFill>
                  <a:srgbClr val="FF0000"/>
                </a:solidFill>
              </a:rPr>
              <a:t>Communicate a constant message</a:t>
            </a:r>
          </a:p>
          <a:p>
            <a:pPr algn="ctr"/>
            <a:r>
              <a:rPr lang="en-US" dirty="0">
                <a:solidFill>
                  <a:srgbClr val="FF0000"/>
                </a:solidFill>
              </a:rPr>
              <a:t>Top-down &amp; bottom-up</a:t>
            </a:r>
          </a:p>
        </p:txBody>
      </p:sp>
    </p:spTree>
    <p:extLst>
      <p:ext uri="{BB962C8B-B14F-4D97-AF65-F5344CB8AC3E}">
        <p14:creationId xmlns:p14="http://schemas.microsoft.com/office/powerpoint/2010/main" val="31781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D55AEAF-31F8-BBA0-AAFF-0FAE1B955155}"/>
              </a:ext>
            </a:extLst>
          </p:cNvPr>
          <p:cNvSpPr>
            <a:spLocks noGrp="1"/>
          </p:cNvSpPr>
          <p:nvPr>
            <p:ph type="title"/>
          </p:nvPr>
        </p:nvSpPr>
        <p:spPr/>
        <p:txBody>
          <a:bodyPr/>
          <a:lstStyle/>
          <a:p>
            <a:r>
              <a:rPr lang="en-US" dirty="0"/>
              <a:t>What is happening to us?</a:t>
            </a:r>
          </a:p>
        </p:txBody>
      </p:sp>
      <p:sp>
        <p:nvSpPr>
          <p:cNvPr id="10" name="Text Placeholder 9">
            <a:extLst>
              <a:ext uri="{FF2B5EF4-FFF2-40B4-BE49-F238E27FC236}">
                <a16:creationId xmlns:a16="http://schemas.microsoft.com/office/drawing/2014/main" id="{C345D0B1-C44E-4FAE-10C3-224D93F1641D}"/>
              </a:ext>
            </a:extLst>
          </p:cNvPr>
          <p:cNvSpPr>
            <a:spLocks noGrp="1"/>
          </p:cNvSpPr>
          <p:nvPr>
            <p:ph type="body" idx="1"/>
          </p:nvPr>
        </p:nvSpPr>
        <p:spPr>
          <a:xfrm>
            <a:off x="1828800" y="4352465"/>
            <a:ext cx="5410200" cy="1265082"/>
          </a:xfrm>
        </p:spPr>
        <p:txBody>
          <a:bodyPr>
            <a:normAutofit/>
          </a:bodyPr>
          <a:lstStyle/>
          <a:p>
            <a:pPr algn="ctr"/>
            <a:r>
              <a:rPr lang="en-US" sz="2800" dirty="0"/>
              <a:t>Recognition of mental health issues are changing the fire service</a:t>
            </a:r>
          </a:p>
        </p:txBody>
      </p:sp>
      <p:pic>
        <p:nvPicPr>
          <p:cNvPr id="11" name="Picture 13" descr="FBHA Logo no back">
            <a:extLst>
              <a:ext uri="{FF2B5EF4-FFF2-40B4-BE49-F238E27FC236}">
                <a16:creationId xmlns:a16="http://schemas.microsoft.com/office/drawing/2014/main" id="{170B86F3-DA26-97A5-EFD1-4CC428F6A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268"/>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70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4E60C-5E08-43C9-5573-43B760B96E1B}"/>
              </a:ext>
            </a:extLst>
          </p:cNvPr>
          <p:cNvSpPr>
            <a:spLocks noGrp="1"/>
          </p:cNvSpPr>
          <p:nvPr>
            <p:ph type="title"/>
          </p:nvPr>
        </p:nvSpPr>
        <p:spPr>
          <a:xfrm>
            <a:off x="1606045" y="685800"/>
            <a:ext cx="5937755" cy="1188720"/>
          </a:xfrm>
        </p:spPr>
        <p:txBody>
          <a:bodyPr>
            <a:normAutofit/>
          </a:bodyPr>
          <a:lstStyle/>
          <a:p>
            <a:r>
              <a:rPr lang="en-US" sz="3600" dirty="0"/>
              <a:t>Anxiety</a:t>
            </a:r>
          </a:p>
        </p:txBody>
      </p:sp>
      <p:sp>
        <p:nvSpPr>
          <p:cNvPr id="12291" name="Rectangle 3">
            <a:extLst>
              <a:ext uri="{FF2B5EF4-FFF2-40B4-BE49-F238E27FC236}">
                <a16:creationId xmlns:a16="http://schemas.microsoft.com/office/drawing/2014/main" id="{EAB2129A-F9BC-266F-E288-5CF6D1A1D68A}"/>
              </a:ext>
            </a:extLst>
          </p:cNvPr>
          <p:cNvSpPr>
            <a:spLocks noGrp="1"/>
          </p:cNvSpPr>
          <p:nvPr>
            <p:ph idx="1"/>
          </p:nvPr>
        </p:nvSpPr>
        <p:spPr>
          <a:xfrm>
            <a:off x="1606045" y="1981200"/>
            <a:ext cx="5937755" cy="4495800"/>
          </a:xfrm>
        </p:spPr>
        <p:txBody>
          <a:bodyPr>
            <a:normAutofit fontScale="47500" lnSpcReduction="20000"/>
          </a:bodyPr>
          <a:lstStyle/>
          <a:p>
            <a:pPr eaLnBrk="1" hangingPunct="1">
              <a:lnSpc>
                <a:spcPct val="170000"/>
              </a:lnSpc>
              <a:buFontTx/>
              <a:buNone/>
            </a:pPr>
            <a:r>
              <a:rPr lang="en-US" altLang="en-US" sz="3400" b="1" dirty="0">
                <a:solidFill>
                  <a:schemeClr val="tx1"/>
                </a:solidFill>
                <a:latin typeface="Arial" panose="020B0604020202020204" pitchFamily="34" charset="0"/>
                <a:ea typeface="ＭＳ Ｐゴシック" panose="020B0600070205080204" pitchFamily="34" charset="-128"/>
              </a:rPr>
              <a:t>Anxiety</a:t>
            </a:r>
            <a:r>
              <a:rPr lang="en-US" altLang="en-US" sz="3400" dirty="0">
                <a:solidFill>
                  <a:schemeClr val="tx1"/>
                </a:solidFill>
                <a:latin typeface="Arial" panose="020B0604020202020204" pitchFamily="34" charset="0"/>
                <a:ea typeface="ＭＳ Ｐゴシック" panose="020B0600070205080204" pitchFamily="34" charset="-128"/>
              </a:rPr>
              <a:t> – </a:t>
            </a:r>
            <a:r>
              <a:rPr lang="ja-JP" altLang="en-US" sz="3400">
                <a:solidFill>
                  <a:schemeClr val="tx1"/>
                </a:solidFill>
                <a:latin typeface="Arial" panose="020B0604020202020204" pitchFamily="34" charset="0"/>
                <a:ea typeface="ＭＳ Ｐゴシック" panose="020B0600070205080204" pitchFamily="34" charset="-128"/>
              </a:rPr>
              <a:t>“</a:t>
            </a:r>
            <a:r>
              <a:rPr lang="en-US" altLang="ja-JP" sz="3400" dirty="0">
                <a:solidFill>
                  <a:schemeClr val="tx1"/>
                </a:solidFill>
                <a:latin typeface="Arial" panose="020B0604020202020204" pitchFamily="34" charset="0"/>
                <a:ea typeface="ＭＳ Ｐゴシック" panose="020B0600070205080204" pitchFamily="34" charset="-128"/>
              </a:rPr>
              <a:t>A feeling of apprehension and fear characterized by physicals symptoms such as palpations, sweating and feelings of stress.”	</a:t>
            </a:r>
            <a:endParaRPr lang="en-US" altLang="en-US" sz="3400" b="1" dirty="0">
              <a:solidFill>
                <a:schemeClr val="tx1"/>
              </a:solidFill>
              <a:latin typeface="Arial" panose="020B0604020202020204" pitchFamily="34" charset="0"/>
              <a:ea typeface="ＭＳ Ｐゴシック" panose="020B0600070205080204" pitchFamily="34" charset="-128"/>
            </a:endParaRPr>
          </a:p>
          <a:p>
            <a:pPr eaLnBrk="1" hangingPunct="1">
              <a:lnSpc>
                <a:spcPct val="170000"/>
              </a:lnSpc>
              <a:buClr>
                <a:schemeClr val="tx1"/>
              </a:buClr>
            </a:pPr>
            <a:r>
              <a:rPr lang="en-US" altLang="en-US" sz="3400" dirty="0">
                <a:solidFill>
                  <a:schemeClr val="tx1"/>
                </a:solidFill>
                <a:latin typeface="Arial" panose="020B0604020202020204" pitchFamily="34" charset="0"/>
                <a:ea typeface="ＭＳ Ｐゴシック" panose="020B0600070205080204" pitchFamily="34" charset="-128"/>
              </a:rPr>
              <a:t>Panic Disorders</a:t>
            </a:r>
          </a:p>
          <a:p>
            <a:pPr eaLnBrk="1" hangingPunct="1">
              <a:lnSpc>
                <a:spcPct val="170000"/>
              </a:lnSpc>
              <a:buClr>
                <a:schemeClr val="tx1"/>
              </a:buClr>
            </a:pPr>
            <a:r>
              <a:rPr lang="en-US" altLang="en-US" sz="3400" dirty="0">
                <a:solidFill>
                  <a:schemeClr val="tx1"/>
                </a:solidFill>
                <a:latin typeface="Arial" panose="020B0604020202020204" pitchFamily="34" charset="0"/>
                <a:ea typeface="ＭＳ Ｐゴシック" panose="020B0600070205080204" pitchFamily="34" charset="-128"/>
              </a:rPr>
              <a:t>Obsessive Compulsive Disorder</a:t>
            </a:r>
          </a:p>
          <a:p>
            <a:pPr eaLnBrk="1" hangingPunct="1">
              <a:lnSpc>
                <a:spcPct val="170000"/>
              </a:lnSpc>
              <a:buClr>
                <a:schemeClr val="tx1"/>
              </a:buClr>
            </a:pPr>
            <a:r>
              <a:rPr lang="en-US" altLang="en-US" sz="3400" dirty="0">
                <a:solidFill>
                  <a:schemeClr val="tx1"/>
                </a:solidFill>
                <a:latin typeface="Arial" panose="020B0604020202020204" pitchFamily="34" charset="0"/>
                <a:ea typeface="ＭＳ Ｐゴシック" panose="020B0600070205080204" pitchFamily="34" charset="-128"/>
              </a:rPr>
              <a:t>Post Traumatic Stress Disorder – Now in the Traumatic category of the DSM-V (Diagnostic and Statistics Manual)</a:t>
            </a:r>
          </a:p>
          <a:p>
            <a:pPr eaLnBrk="1" hangingPunct="1">
              <a:lnSpc>
                <a:spcPct val="170000"/>
              </a:lnSpc>
              <a:buClr>
                <a:schemeClr val="tx1"/>
              </a:buClr>
            </a:pPr>
            <a:r>
              <a:rPr lang="en-US" altLang="en-US" sz="3400" dirty="0">
                <a:solidFill>
                  <a:schemeClr val="tx1"/>
                </a:solidFill>
                <a:latin typeface="Arial" panose="020B0604020202020204" pitchFamily="34" charset="0"/>
                <a:ea typeface="ＭＳ Ｐゴシック" panose="020B0600070205080204" pitchFamily="34" charset="-128"/>
              </a:rPr>
              <a:t>Social Phobia or Social Anxiety Disorder</a:t>
            </a:r>
          </a:p>
          <a:p>
            <a:pPr eaLnBrk="1" hangingPunct="1">
              <a:lnSpc>
                <a:spcPct val="170000"/>
              </a:lnSpc>
              <a:buClr>
                <a:schemeClr val="tx1"/>
              </a:buClr>
            </a:pPr>
            <a:r>
              <a:rPr lang="en-US" altLang="en-US" sz="3400" b="1" dirty="0">
                <a:solidFill>
                  <a:schemeClr val="tx1"/>
                </a:solidFill>
                <a:latin typeface="Arial" panose="020B0604020202020204" pitchFamily="34" charset="0"/>
                <a:ea typeface="ＭＳ Ｐゴシック" panose="020B0600070205080204" pitchFamily="34" charset="-128"/>
              </a:rPr>
              <a:t>Stress</a:t>
            </a:r>
            <a:r>
              <a:rPr lang="en-US" altLang="en-US" sz="3400" dirty="0">
                <a:solidFill>
                  <a:schemeClr val="tx1"/>
                </a:solidFill>
                <a:latin typeface="Arial" panose="020B0604020202020204" pitchFamily="34" charset="0"/>
                <a:ea typeface="ＭＳ Ｐゴシック" panose="020B0600070205080204" pitchFamily="34" charset="-128"/>
              </a:rPr>
              <a:t> – </a:t>
            </a:r>
            <a:r>
              <a:rPr lang="ja-JP" altLang="en-US" sz="3400">
                <a:solidFill>
                  <a:schemeClr val="tx1"/>
                </a:solidFill>
                <a:latin typeface="Arial" panose="020B0604020202020204" pitchFamily="34" charset="0"/>
                <a:ea typeface="ＭＳ Ｐゴシック" panose="020B0600070205080204" pitchFamily="34" charset="-128"/>
              </a:rPr>
              <a:t>“</a:t>
            </a:r>
            <a:r>
              <a:rPr lang="en-US" altLang="ja-JP" sz="3400" dirty="0">
                <a:solidFill>
                  <a:schemeClr val="tx1"/>
                </a:solidFill>
                <a:latin typeface="Arial" panose="020B0604020202020204" pitchFamily="34" charset="0"/>
                <a:ea typeface="ＭＳ Ｐゴシック" panose="020B0600070205080204" pitchFamily="34" charset="-128"/>
              </a:rPr>
              <a:t>Forces from the outside world impinging on the individual</a:t>
            </a:r>
            <a:r>
              <a:rPr lang="ja-JP" altLang="en-US" sz="3400">
                <a:solidFill>
                  <a:schemeClr val="tx1"/>
                </a:solidFill>
                <a:latin typeface="Arial" panose="020B0604020202020204" pitchFamily="34" charset="0"/>
                <a:ea typeface="ＭＳ Ｐゴシック" panose="020B0600070205080204" pitchFamily="34" charset="-128"/>
              </a:rPr>
              <a:t>”</a:t>
            </a:r>
            <a:r>
              <a:rPr lang="en-US" altLang="ja-JP" sz="3400" dirty="0">
                <a:solidFill>
                  <a:schemeClr val="tx1"/>
                </a:solidFill>
                <a:latin typeface="Arial" panose="020B0604020202020204" pitchFamily="34" charset="0"/>
                <a:ea typeface="ＭＳ Ｐゴシック" panose="020B0600070205080204" pitchFamily="34" charset="-128"/>
              </a:rPr>
              <a:t>. (Environment, relationships, finances, career)</a:t>
            </a:r>
            <a:endParaRPr lang="en-US" altLang="en-US" sz="3400" dirty="0">
              <a:solidFill>
                <a:schemeClr val="tx1"/>
              </a:solidFill>
              <a:latin typeface="Arial" panose="020B0604020202020204" pitchFamily="34" charset="0"/>
              <a:ea typeface="ＭＳ Ｐゴシック" panose="020B0600070205080204" pitchFamily="34" charset="-128"/>
            </a:endParaRPr>
          </a:p>
          <a:p>
            <a:pPr eaLnBrk="1" hangingPunct="1">
              <a:lnSpc>
                <a:spcPct val="70000"/>
              </a:lnSpc>
              <a:buFontTx/>
              <a:buNone/>
            </a:pPr>
            <a:endParaRPr lang="en-US" altLang="en-US" sz="1700" dirty="0">
              <a:latin typeface="Arial" panose="020B0604020202020204" pitchFamily="34" charset="0"/>
              <a:ea typeface="ＭＳ Ｐゴシック" panose="020B0600070205080204" pitchFamily="34" charset="-128"/>
            </a:endParaRPr>
          </a:p>
        </p:txBody>
      </p:sp>
      <p:pic>
        <p:nvPicPr>
          <p:cNvPr id="3" name="Picture 13" descr="FBHA Logo no back">
            <a:extLst>
              <a:ext uri="{FF2B5EF4-FFF2-40B4-BE49-F238E27FC236}">
                <a16:creationId xmlns:a16="http://schemas.microsoft.com/office/drawing/2014/main" id="{EC4B5121-2408-4F1E-B59B-CDA17A9FA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9111"/>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7CD0E72D-0C98-368C-3CDC-993A2E76D9E8}"/>
              </a:ext>
            </a:extLst>
          </p:cNvPr>
          <p:cNvSpPr>
            <a:spLocks noGrp="1"/>
          </p:cNvSpPr>
          <p:nvPr>
            <p:ph type="title"/>
          </p:nvPr>
        </p:nvSpPr>
        <p:spPr>
          <a:xfrm>
            <a:off x="1295400" y="457200"/>
            <a:ext cx="7086600" cy="685800"/>
          </a:xfrm>
        </p:spPr>
        <p:txBody>
          <a:bodyPr>
            <a:normAutofit fontScale="90000"/>
          </a:bodyPr>
          <a:lstStyle/>
          <a:p>
            <a:pPr eaLnBrk="1" fontAlgn="auto" hangingPunct="1">
              <a:spcAft>
                <a:spcPts val="0"/>
              </a:spcAft>
              <a:defRPr/>
            </a:pPr>
            <a:r>
              <a:rPr lang="en-US" altLang="en-US" sz="3600" b="1">
                <a:solidFill>
                  <a:srgbClr val="0000B9"/>
                </a:solidFill>
                <a:ea typeface="ＭＳ Ｐゴシック" charset="-128"/>
              </a:rPr>
              <a:t>Stress/Anxiety</a:t>
            </a:r>
          </a:p>
        </p:txBody>
      </p:sp>
      <p:sp>
        <p:nvSpPr>
          <p:cNvPr id="3" name="Content Placeholder 2">
            <a:extLst>
              <a:ext uri="{FF2B5EF4-FFF2-40B4-BE49-F238E27FC236}">
                <a16:creationId xmlns:a16="http://schemas.microsoft.com/office/drawing/2014/main" id="{37CE7238-8488-883D-5F6F-EDFBA9F3F6AA}"/>
              </a:ext>
            </a:extLst>
          </p:cNvPr>
          <p:cNvSpPr>
            <a:spLocks noGrp="1"/>
          </p:cNvSpPr>
          <p:nvPr>
            <p:ph idx="1"/>
          </p:nvPr>
        </p:nvSpPr>
        <p:spPr>
          <a:xfrm>
            <a:off x="1295400" y="1295400"/>
            <a:ext cx="7391400" cy="5257800"/>
          </a:xfrm>
        </p:spPr>
        <p:txBody>
          <a:bodyPr rtlCol="0">
            <a:normAutofit/>
          </a:bodyPr>
          <a:lstStyle/>
          <a:p>
            <a:pPr marL="0" indent="0" algn="ctr" eaLnBrk="1" fontAlgn="auto" hangingPunct="1">
              <a:spcBef>
                <a:spcPts val="0"/>
              </a:spcBef>
              <a:spcAft>
                <a:spcPts val="0"/>
              </a:spcAft>
              <a:buFont typeface="Wingdings 2" charset="2"/>
              <a:buNone/>
              <a:defRPr/>
            </a:pPr>
            <a:r>
              <a:rPr lang="en-US" sz="2800" dirty="0">
                <a:solidFill>
                  <a:schemeClr val="tx1"/>
                </a:solidFill>
              </a:rPr>
              <a:t>FBHA Survey – 71.43% (942 Responses)</a:t>
            </a:r>
          </a:p>
          <a:p>
            <a:pPr marL="0" indent="0" algn="ctr" eaLnBrk="1" fontAlgn="auto" hangingPunct="1">
              <a:spcBef>
                <a:spcPts val="0"/>
              </a:spcBef>
              <a:spcAft>
                <a:spcPts val="0"/>
              </a:spcAft>
              <a:buFont typeface="Wingdings 2" charset="2"/>
              <a:buNone/>
              <a:defRPr/>
            </a:pPr>
            <a:endParaRPr lang="en-US" dirty="0">
              <a:solidFill>
                <a:schemeClr val="tx2">
                  <a:lumMod val="75000"/>
                </a:schemeClr>
              </a:solidFill>
            </a:endParaRPr>
          </a:p>
          <a:p>
            <a:pPr marL="0" indent="0" algn="ctr" eaLnBrk="1" fontAlgn="auto" hangingPunct="1">
              <a:spcBef>
                <a:spcPts val="0"/>
              </a:spcBef>
              <a:spcAft>
                <a:spcPts val="0"/>
              </a:spcAft>
              <a:buFont typeface="Wingdings 2" charset="2"/>
              <a:buNone/>
              <a:defRPr/>
            </a:pPr>
            <a:endParaRPr lang="en-US" dirty="0">
              <a:solidFill>
                <a:schemeClr val="tx2">
                  <a:lumMod val="75000"/>
                </a:schemeClr>
              </a:solidFill>
            </a:endParaRPr>
          </a:p>
          <a:p>
            <a:pPr eaLnBrk="1" fontAlgn="auto" hangingPunct="1">
              <a:spcBef>
                <a:spcPts val="0"/>
              </a:spcBef>
              <a:spcAft>
                <a:spcPts val="0"/>
              </a:spcAft>
              <a:defRPr/>
            </a:pPr>
            <a:r>
              <a:rPr lang="en-US" sz="2400" dirty="0">
                <a:solidFill>
                  <a:schemeClr val="tx1"/>
                </a:solidFill>
              </a:rPr>
              <a:t>Sleep Deprivation				</a:t>
            </a:r>
          </a:p>
          <a:p>
            <a:pPr eaLnBrk="1" fontAlgn="auto" hangingPunct="1">
              <a:spcBef>
                <a:spcPts val="0"/>
              </a:spcBef>
              <a:spcAft>
                <a:spcPts val="0"/>
              </a:spcAft>
              <a:defRPr/>
            </a:pPr>
            <a:r>
              <a:rPr lang="en-US" sz="2400" dirty="0">
                <a:solidFill>
                  <a:schemeClr val="tx1"/>
                </a:solidFill>
              </a:rPr>
              <a:t>Promotions	</a:t>
            </a:r>
          </a:p>
          <a:p>
            <a:pPr eaLnBrk="1" fontAlgn="auto" hangingPunct="1">
              <a:spcBef>
                <a:spcPts val="0"/>
              </a:spcBef>
              <a:spcAft>
                <a:spcPts val="0"/>
              </a:spcAft>
              <a:defRPr/>
            </a:pPr>
            <a:r>
              <a:rPr lang="en-US" sz="2400" dirty="0">
                <a:solidFill>
                  <a:schemeClr val="tx1"/>
                </a:solidFill>
              </a:rPr>
              <a:t>Shift Work	</a:t>
            </a:r>
          </a:p>
          <a:p>
            <a:pPr eaLnBrk="1" fontAlgn="auto" hangingPunct="1">
              <a:spcBef>
                <a:spcPts val="0"/>
              </a:spcBef>
              <a:spcAft>
                <a:spcPts val="0"/>
              </a:spcAft>
              <a:defRPr/>
            </a:pPr>
            <a:r>
              <a:rPr lang="en-US" sz="2400" dirty="0">
                <a:solidFill>
                  <a:schemeClr val="tx1"/>
                </a:solidFill>
              </a:rPr>
              <a:t>Emergency Incidents			</a:t>
            </a:r>
          </a:p>
          <a:p>
            <a:pPr eaLnBrk="1" fontAlgn="auto" hangingPunct="1">
              <a:spcBef>
                <a:spcPts val="0"/>
              </a:spcBef>
              <a:spcAft>
                <a:spcPts val="0"/>
              </a:spcAft>
              <a:defRPr/>
            </a:pPr>
            <a:r>
              <a:rPr lang="en-US" sz="2400" dirty="0">
                <a:solidFill>
                  <a:schemeClr val="tx1"/>
                </a:solidFill>
              </a:rPr>
              <a:t>Family issues				</a:t>
            </a:r>
          </a:p>
          <a:p>
            <a:pPr eaLnBrk="1" fontAlgn="auto" hangingPunct="1">
              <a:spcBef>
                <a:spcPts val="0"/>
              </a:spcBef>
              <a:spcAft>
                <a:spcPts val="0"/>
              </a:spcAft>
              <a:defRPr/>
            </a:pPr>
            <a:r>
              <a:rPr lang="en-US" sz="2400" dirty="0">
                <a:solidFill>
                  <a:schemeClr val="tx1"/>
                </a:solidFill>
              </a:rPr>
              <a:t>Financial issues</a:t>
            </a:r>
          </a:p>
          <a:p>
            <a:pPr eaLnBrk="1" fontAlgn="auto" hangingPunct="1">
              <a:spcBef>
                <a:spcPts val="0"/>
              </a:spcBef>
              <a:spcAft>
                <a:spcPts val="0"/>
              </a:spcAft>
              <a:defRPr/>
            </a:pPr>
            <a:r>
              <a:rPr lang="en-US" sz="2400" dirty="0">
                <a:solidFill>
                  <a:schemeClr val="tx1"/>
                </a:solidFill>
              </a:rPr>
              <a:t>Union</a:t>
            </a:r>
          </a:p>
          <a:p>
            <a:pPr eaLnBrk="1" fontAlgn="auto" hangingPunct="1">
              <a:spcBef>
                <a:spcPts val="0"/>
              </a:spcBef>
              <a:spcAft>
                <a:spcPts val="0"/>
              </a:spcAft>
              <a:defRPr/>
            </a:pPr>
            <a:r>
              <a:rPr lang="en-US" sz="2400" dirty="0">
                <a:solidFill>
                  <a:schemeClr val="tx1"/>
                </a:solidFill>
              </a:rPr>
              <a:t>Management</a:t>
            </a:r>
          </a:p>
          <a:p>
            <a:pPr eaLnBrk="1" fontAlgn="auto" hangingPunct="1">
              <a:spcBef>
                <a:spcPts val="0"/>
              </a:spcBef>
              <a:spcAft>
                <a:spcPts val="0"/>
              </a:spcAft>
              <a:defRPr/>
            </a:pPr>
            <a:r>
              <a:rPr lang="en-US" sz="2400" dirty="0">
                <a:solidFill>
                  <a:schemeClr val="tx1"/>
                </a:solidFill>
              </a:rPr>
              <a:t>Retirement</a:t>
            </a:r>
          </a:p>
          <a:p>
            <a:pPr eaLnBrk="1" fontAlgn="auto" hangingPunct="1">
              <a:spcBef>
                <a:spcPts val="0"/>
              </a:spcBef>
              <a:spcAft>
                <a:spcPts val="0"/>
              </a:spcAft>
              <a:defRPr/>
            </a:pPr>
            <a:r>
              <a:rPr lang="en-US" sz="2400" dirty="0">
                <a:solidFill>
                  <a:schemeClr val="tx1"/>
                </a:solidFill>
              </a:rPr>
              <a:t>Injury/Death</a:t>
            </a:r>
          </a:p>
          <a:p>
            <a:pPr marL="0" indent="0" eaLnBrk="1" fontAlgn="auto" hangingPunct="1">
              <a:spcBef>
                <a:spcPts val="0"/>
              </a:spcBef>
              <a:spcAft>
                <a:spcPts val="0"/>
              </a:spcAft>
              <a:buFont typeface="Wingdings 2" charset="2"/>
              <a:buNone/>
              <a:defRPr/>
            </a:pPr>
            <a:endParaRPr lang="en-US" dirty="0">
              <a:solidFill>
                <a:schemeClr val="tx2">
                  <a:lumMod val="75000"/>
                </a:schemeClr>
              </a:solidFill>
            </a:endParaRPr>
          </a:p>
          <a:p>
            <a:pPr marL="0" indent="0" eaLnBrk="1" fontAlgn="auto" hangingPunct="1">
              <a:spcBef>
                <a:spcPts val="0"/>
              </a:spcBef>
              <a:spcAft>
                <a:spcPts val="0"/>
              </a:spcAft>
              <a:buFont typeface="Wingdings 2" charset="2"/>
              <a:buNone/>
              <a:defRPr/>
            </a:pPr>
            <a:endParaRPr lang="en-US" dirty="0">
              <a:solidFill>
                <a:schemeClr val="tx2">
                  <a:lumMod val="75000"/>
                </a:schemeClr>
              </a:solidFill>
            </a:endParaRPr>
          </a:p>
          <a:p>
            <a:pPr eaLnBrk="1" fontAlgn="auto" hangingPunct="1">
              <a:spcBef>
                <a:spcPts val="0"/>
              </a:spcBef>
              <a:spcAft>
                <a:spcPts val="0"/>
              </a:spcAft>
              <a:defRPr/>
            </a:pPr>
            <a:endParaRPr lang="en-US" dirty="0">
              <a:solidFill>
                <a:schemeClr val="tx1">
                  <a:lumMod val="85000"/>
                  <a:lumOff val="15000"/>
                </a:schemeClr>
              </a:solidFill>
            </a:endParaRPr>
          </a:p>
          <a:p>
            <a:pPr eaLnBrk="1" fontAlgn="auto" hangingPunct="1">
              <a:spcBef>
                <a:spcPts val="0"/>
              </a:spcBef>
              <a:spcAft>
                <a:spcPts val="0"/>
              </a:spcAft>
              <a:defRPr/>
            </a:pPr>
            <a:endParaRPr lang="en-US" dirty="0">
              <a:solidFill>
                <a:schemeClr val="tx1">
                  <a:lumMod val="85000"/>
                  <a:lumOff val="15000"/>
                </a:schemeClr>
              </a:solidFill>
            </a:endParaRPr>
          </a:p>
        </p:txBody>
      </p:sp>
      <p:pic>
        <p:nvPicPr>
          <p:cNvPr id="2" name="Picture 13" descr="FBHA Logo no back">
            <a:extLst>
              <a:ext uri="{FF2B5EF4-FFF2-40B4-BE49-F238E27FC236}">
                <a16:creationId xmlns:a16="http://schemas.microsoft.com/office/drawing/2014/main" id="{D3D7A7D7-05C3-1510-F3F0-C172CF7B8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9111"/>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ECB34FCE-77AB-1230-203D-5AB3BA9C9291}"/>
              </a:ext>
            </a:extLst>
          </p:cNvPr>
          <p:cNvSpPr>
            <a:spLocks noGrp="1"/>
          </p:cNvSpPr>
          <p:nvPr>
            <p:ph idx="1"/>
          </p:nvPr>
        </p:nvSpPr>
        <p:spPr>
          <a:xfrm>
            <a:off x="1600200" y="914400"/>
            <a:ext cx="7239000" cy="5562600"/>
          </a:xfrm>
        </p:spPr>
        <p:txBody>
          <a:bodyPr rtlCol="0">
            <a:normAutofit fontScale="92500" lnSpcReduction="10000"/>
          </a:bodyPr>
          <a:lstStyle/>
          <a:p>
            <a:pPr eaLnBrk="1" fontAlgn="auto" hangingPunct="1">
              <a:lnSpc>
                <a:spcPct val="90000"/>
              </a:lnSpc>
              <a:spcAft>
                <a:spcPts val="0"/>
              </a:spcAft>
              <a:buClr>
                <a:schemeClr val="tx1"/>
              </a:buClr>
              <a:buFontTx/>
              <a:buNone/>
              <a:defRPr/>
            </a:pPr>
            <a:r>
              <a:rPr lang="en-US" sz="2000" b="1" u="sng" dirty="0">
                <a:solidFill>
                  <a:schemeClr val="tx1"/>
                </a:solidFill>
                <a:latin typeface="Arial" charset="0"/>
              </a:rPr>
              <a:t>ANGER</a:t>
            </a:r>
            <a:r>
              <a:rPr lang="en-US" sz="2000" b="1" dirty="0">
                <a:solidFill>
                  <a:schemeClr val="tx1"/>
                </a:solidFill>
                <a:latin typeface="Arial" charset="0"/>
              </a:rPr>
              <a:t> </a:t>
            </a:r>
            <a:r>
              <a:rPr lang="en-US" sz="2000" dirty="0">
                <a:solidFill>
                  <a:schemeClr val="tx1"/>
                </a:solidFill>
                <a:latin typeface="Arial" charset="0"/>
              </a:rPr>
              <a:t>- is "an emotional state that varies in intensity from mild</a:t>
            </a:r>
          </a:p>
          <a:p>
            <a:pPr eaLnBrk="1" fontAlgn="auto" hangingPunct="1">
              <a:lnSpc>
                <a:spcPct val="90000"/>
              </a:lnSpc>
              <a:spcAft>
                <a:spcPts val="0"/>
              </a:spcAft>
              <a:buClr>
                <a:schemeClr val="tx1"/>
              </a:buClr>
              <a:buFontTx/>
              <a:buNone/>
              <a:defRPr/>
            </a:pPr>
            <a:r>
              <a:rPr lang="en-US" sz="2000" dirty="0">
                <a:solidFill>
                  <a:schemeClr val="tx1"/>
                </a:solidFill>
                <a:latin typeface="Arial" charset="0"/>
              </a:rPr>
              <a:t>irritation to intense fury and rage," Charles </a:t>
            </a:r>
            <a:r>
              <a:rPr lang="en-US" sz="2000" dirty="0" err="1">
                <a:solidFill>
                  <a:schemeClr val="tx1"/>
                </a:solidFill>
                <a:latin typeface="Arial" charset="0"/>
              </a:rPr>
              <a:t>Spielberger</a:t>
            </a:r>
            <a:r>
              <a:rPr lang="en-US" sz="2000" dirty="0">
                <a:solidFill>
                  <a:schemeClr val="tx1"/>
                </a:solidFill>
                <a:latin typeface="Arial" charset="0"/>
              </a:rPr>
              <a:t> PhD.</a:t>
            </a:r>
          </a:p>
          <a:p>
            <a:pPr eaLnBrk="1" fontAlgn="auto" hangingPunct="1">
              <a:lnSpc>
                <a:spcPct val="90000"/>
              </a:lnSpc>
              <a:spcAft>
                <a:spcPts val="0"/>
              </a:spcAft>
              <a:buClr>
                <a:schemeClr val="tx1"/>
              </a:buClr>
              <a:buFontTx/>
              <a:buNone/>
              <a:defRPr/>
            </a:pPr>
            <a:endParaRPr lang="en-US" sz="2000" dirty="0">
              <a:solidFill>
                <a:schemeClr val="tx1"/>
              </a:solidFill>
              <a:latin typeface="Arial" charset="0"/>
            </a:endParaRPr>
          </a:p>
          <a:p>
            <a:pPr eaLnBrk="1" fontAlgn="auto" hangingPunct="1">
              <a:lnSpc>
                <a:spcPct val="90000"/>
              </a:lnSpc>
              <a:spcAft>
                <a:spcPts val="0"/>
              </a:spcAft>
              <a:buClr>
                <a:schemeClr val="tx1"/>
              </a:buClr>
              <a:buFontTx/>
              <a:buNone/>
              <a:defRPr/>
            </a:pPr>
            <a:r>
              <a:rPr lang="en-US" sz="2000" dirty="0">
                <a:solidFill>
                  <a:schemeClr val="tx1"/>
                </a:solidFill>
                <a:latin typeface="Arial" charset="0"/>
              </a:rPr>
              <a:t>How many know of people in your department who have this issue?</a:t>
            </a:r>
          </a:p>
          <a:p>
            <a:pPr eaLnBrk="1" fontAlgn="auto" hangingPunct="1">
              <a:lnSpc>
                <a:spcPct val="90000"/>
              </a:lnSpc>
              <a:spcAft>
                <a:spcPts val="0"/>
              </a:spcAft>
              <a:buClr>
                <a:schemeClr val="tx1"/>
              </a:buClr>
              <a:buFont typeface="Arial" charset="0"/>
              <a:buChar char="•"/>
              <a:defRPr/>
            </a:pPr>
            <a:r>
              <a:rPr lang="en-US" sz="2000" dirty="0">
                <a:solidFill>
                  <a:schemeClr val="tx1"/>
                </a:solidFill>
                <a:latin typeface="Arial" charset="0"/>
              </a:rPr>
              <a:t>Explode at possible changes in the firehouse, police stations, hospitals, EMS station</a:t>
            </a:r>
          </a:p>
          <a:p>
            <a:pPr eaLnBrk="1" fontAlgn="auto" hangingPunct="1">
              <a:lnSpc>
                <a:spcPct val="90000"/>
              </a:lnSpc>
              <a:spcAft>
                <a:spcPts val="0"/>
              </a:spcAft>
              <a:buClr>
                <a:schemeClr val="tx1"/>
              </a:buClr>
              <a:buFont typeface="Arial" charset="0"/>
              <a:buChar char="•"/>
              <a:defRPr/>
            </a:pPr>
            <a:r>
              <a:rPr lang="en-US" sz="2000" dirty="0">
                <a:solidFill>
                  <a:schemeClr val="tx1"/>
                </a:solidFill>
                <a:latin typeface="Arial" charset="0"/>
              </a:rPr>
              <a:t>Express themselves loudly and in a very angry voice</a:t>
            </a:r>
          </a:p>
          <a:p>
            <a:pPr eaLnBrk="1" fontAlgn="auto" hangingPunct="1">
              <a:lnSpc>
                <a:spcPct val="90000"/>
              </a:lnSpc>
              <a:spcAft>
                <a:spcPts val="0"/>
              </a:spcAft>
              <a:buClr>
                <a:schemeClr val="tx1"/>
              </a:buClr>
              <a:buFont typeface="Arial" charset="0"/>
              <a:buChar char="•"/>
              <a:defRPr/>
            </a:pPr>
            <a:r>
              <a:rPr lang="en-US" sz="2000" dirty="0">
                <a:solidFill>
                  <a:schemeClr val="tx1"/>
                </a:solidFill>
                <a:latin typeface="Arial" charset="0"/>
              </a:rPr>
              <a:t>How do you deal with them? </a:t>
            </a:r>
          </a:p>
          <a:p>
            <a:pPr marL="0" indent="0" eaLnBrk="1" fontAlgn="auto" hangingPunct="1">
              <a:lnSpc>
                <a:spcPct val="90000"/>
              </a:lnSpc>
              <a:spcAft>
                <a:spcPts val="0"/>
              </a:spcAft>
              <a:buClr>
                <a:schemeClr val="tx1"/>
              </a:buClr>
              <a:buFont typeface="Arial" panose="020B0604020202020204" pitchFamily="34" charset="0"/>
              <a:buNone/>
              <a:defRPr/>
            </a:pPr>
            <a:r>
              <a:rPr lang="en-US" sz="2000" dirty="0">
                <a:solidFill>
                  <a:schemeClr val="tx1"/>
                </a:solidFill>
                <a:latin typeface="Arial" charset="0"/>
              </a:rPr>
              <a:t> </a:t>
            </a:r>
          </a:p>
          <a:p>
            <a:pPr eaLnBrk="1" fontAlgn="auto" hangingPunct="1">
              <a:lnSpc>
                <a:spcPct val="90000"/>
              </a:lnSpc>
              <a:spcAft>
                <a:spcPts val="0"/>
              </a:spcAft>
              <a:buClr>
                <a:schemeClr val="tx1"/>
              </a:buClr>
              <a:buFontTx/>
              <a:buNone/>
              <a:defRPr/>
            </a:pPr>
            <a:r>
              <a:rPr lang="en-US" sz="2000" b="1" dirty="0">
                <a:solidFill>
                  <a:schemeClr val="tx1"/>
                </a:solidFill>
                <a:latin typeface="Arial" charset="0"/>
              </a:rPr>
              <a:t>Suppressed anger</a:t>
            </a:r>
            <a:r>
              <a:rPr lang="en-US" sz="2000" dirty="0">
                <a:solidFill>
                  <a:schemeClr val="tx1"/>
                </a:solidFill>
                <a:latin typeface="Arial" charset="0"/>
              </a:rPr>
              <a:t>-</a:t>
            </a:r>
            <a:r>
              <a:rPr lang="en-US" sz="2000" b="1" dirty="0">
                <a:solidFill>
                  <a:schemeClr val="tx1"/>
                </a:solidFill>
                <a:latin typeface="Arial" charset="0"/>
              </a:rPr>
              <a:t> </a:t>
            </a:r>
            <a:r>
              <a:rPr lang="en-US" sz="2000" dirty="0">
                <a:solidFill>
                  <a:schemeClr val="tx1"/>
                </a:solidFill>
                <a:latin typeface="Arial" charset="0"/>
              </a:rPr>
              <a:t>can surface in unexpected situations </a:t>
            </a:r>
          </a:p>
          <a:p>
            <a:pPr eaLnBrk="1" fontAlgn="auto" hangingPunct="1">
              <a:lnSpc>
                <a:spcPct val="90000"/>
              </a:lnSpc>
              <a:spcAft>
                <a:spcPts val="0"/>
              </a:spcAft>
              <a:buClr>
                <a:schemeClr val="tx1"/>
              </a:buClr>
              <a:buFontTx/>
              <a:buNone/>
              <a:defRPr/>
            </a:pPr>
            <a:r>
              <a:rPr lang="en-US" sz="2000" dirty="0">
                <a:solidFill>
                  <a:schemeClr val="tx1"/>
                </a:solidFill>
                <a:latin typeface="Arial" charset="0"/>
              </a:rPr>
              <a:t>often directed at innocent bystanders - a phenomenon known as</a:t>
            </a:r>
          </a:p>
          <a:p>
            <a:pPr eaLnBrk="1" fontAlgn="auto" hangingPunct="1">
              <a:lnSpc>
                <a:spcPct val="90000"/>
              </a:lnSpc>
              <a:spcAft>
                <a:spcPts val="0"/>
              </a:spcAft>
              <a:buClr>
                <a:schemeClr val="tx1"/>
              </a:buClr>
              <a:buFontTx/>
              <a:buNone/>
              <a:defRPr/>
            </a:pPr>
            <a:r>
              <a:rPr lang="en-US" sz="2000" dirty="0">
                <a:solidFill>
                  <a:schemeClr val="tx1"/>
                </a:solidFill>
                <a:latin typeface="Arial" charset="0"/>
              </a:rPr>
              <a:t>Displacement.</a:t>
            </a:r>
          </a:p>
          <a:p>
            <a:pPr eaLnBrk="1" fontAlgn="auto" hangingPunct="1">
              <a:lnSpc>
                <a:spcPct val="90000"/>
              </a:lnSpc>
              <a:spcAft>
                <a:spcPts val="0"/>
              </a:spcAft>
              <a:buClr>
                <a:schemeClr val="tx1"/>
              </a:buClr>
              <a:buFontTx/>
              <a:buNone/>
              <a:defRPr/>
            </a:pPr>
            <a:endParaRPr lang="en-US" sz="2000" dirty="0">
              <a:solidFill>
                <a:schemeClr val="tx1"/>
              </a:solidFill>
              <a:latin typeface="Arial" charset="0"/>
            </a:endParaRPr>
          </a:p>
          <a:p>
            <a:pPr eaLnBrk="1" fontAlgn="auto" hangingPunct="1">
              <a:lnSpc>
                <a:spcPct val="90000"/>
              </a:lnSpc>
              <a:spcAft>
                <a:spcPts val="0"/>
              </a:spcAft>
              <a:buClr>
                <a:schemeClr val="tx1"/>
              </a:buClr>
              <a:buFontTx/>
              <a:buNone/>
              <a:defRPr/>
            </a:pPr>
            <a:r>
              <a:rPr lang="en-US" sz="2000" b="1" dirty="0">
                <a:solidFill>
                  <a:schemeClr val="tx1"/>
                </a:solidFill>
                <a:latin typeface="Arial" charset="0"/>
              </a:rPr>
              <a:t>Cognitive Dissonance </a:t>
            </a:r>
            <a:r>
              <a:rPr lang="en-US" sz="2000" dirty="0">
                <a:solidFill>
                  <a:schemeClr val="tx1"/>
                </a:solidFill>
                <a:latin typeface="Arial" charset="0"/>
              </a:rPr>
              <a:t>– Feeling ambivalent, psychological</a:t>
            </a:r>
          </a:p>
          <a:p>
            <a:pPr eaLnBrk="1" fontAlgn="auto" hangingPunct="1">
              <a:lnSpc>
                <a:spcPct val="90000"/>
              </a:lnSpc>
              <a:spcAft>
                <a:spcPts val="0"/>
              </a:spcAft>
              <a:buClr>
                <a:schemeClr val="tx1"/>
              </a:buClr>
              <a:buFontTx/>
              <a:buNone/>
              <a:defRPr/>
            </a:pPr>
            <a:r>
              <a:rPr lang="en-US" sz="2000" dirty="0">
                <a:solidFill>
                  <a:schemeClr val="tx1"/>
                </a:solidFill>
                <a:latin typeface="Arial" charset="0"/>
              </a:rPr>
              <a:t>tension, threat to sense of identity or self</a:t>
            </a:r>
          </a:p>
          <a:p>
            <a:pPr eaLnBrk="1" fontAlgn="auto" hangingPunct="1">
              <a:lnSpc>
                <a:spcPct val="90000"/>
              </a:lnSpc>
              <a:spcAft>
                <a:spcPts val="0"/>
              </a:spcAft>
              <a:buClr>
                <a:schemeClr val="tx1"/>
              </a:buClr>
              <a:buFontTx/>
              <a:buNone/>
              <a:defRPr/>
            </a:pPr>
            <a:endParaRPr lang="en-US" sz="2000" b="1" u="sng" dirty="0">
              <a:solidFill>
                <a:schemeClr val="tx1"/>
              </a:solidFill>
              <a:latin typeface="Arial" charset="0"/>
            </a:endParaRPr>
          </a:p>
          <a:p>
            <a:pPr eaLnBrk="1" fontAlgn="auto" hangingPunct="1">
              <a:spcAft>
                <a:spcPts val="0"/>
              </a:spcAft>
              <a:buClr>
                <a:schemeClr val="accent1">
                  <a:lumMod val="60000"/>
                  <a:lumOff val="40000"/>
                </a:schemeClr>
              </a:buClr>
              <a:buFont typeface="Wingdings 2" pitchFamily="18" charset="2"/>
              <a:buChar char=""/>
              <a:defRPr/>
            </a:pPr>
            <a:endParaRPr lang="en-US" dirty="0">
              <a:solidFill>
                <a:schemeClr val="tx1">
                  <a:lumMod val="65000"/>
                  <a:lumOff val="35000"/>
                </a:schemeClr>
              </a:solidFill>
              <a:latin typeface="Arial" charset="0"/>
            </a:endParaRPr>
          </a:p>
        </p:txBody>
      </p:sp>
      <p:pic>
        <p:nvPicPr>
          <p:cNvPr id="2" name="Picture 13" descr="FBHA Logo no back">
            <a:extLst>
              <a:ext uri="{FF2B5EF4-FFF2-40B4-BE49-F238E27FC236}">
                <a16:creationId xmlns:a16="http://schemas.microsoft.com/office/drawing/2014/main" id="{70D7F77E-C07F-C975-FE41-FEC539FDD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1445"/>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8EE1D99-12E0-036E-7E0F-D2F58CBDE488}"/>
              </a:ext>
            </a:extLst>
          </p:cNvPr>
          <p:cNvSpPr>
            <a:spLocks noGrp="1"/>
          </p:cNvSpPr>
          <p:nvPr>
            <p:ph type="title"/>
          </p:nvPr>
        </p:nvSpPr>
        <p:spPr>
          <a:xfrm>
            <a:off x="1447800" y="233856"/>
            <a:ext cx="6705600" cy="446689"/>
          </a:xfrm>
        </p:spPr>
        <p:txBody>
          <a:bodyPr>
            <a:normAutofit fontScale="90000"/>
          </a:bodyPr>
          <a:lstStyle/>
          <a:p>
            <a:pPr eaLnBrk="1" fontAlgn="auto" hangingPunct="1">
              <a:spcAft>
                <a:spcPts val="0"/>
              </a:spcAft>
              <a:defRPr/>
            </a:pPr>
            <a:r>
              <a:rPr lang="en-US" altLang="en-US" sz="2400" b="1" u="sng" dirty="0">
                <a:solidFill>
                  <a:srgbClr val="0000B9"/>
                </a:solidFill>
                <a:ea typeface="ＭＳ Ｐゴシック" charset="-128"/>
              </a:rPr>
              <a:t>Anger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311B-4B70-0E52-A636-ADA3C27E3476}"/>
              </a:ext>
            </a:extLst>
          </p:cNvPr>
          <p:cNvSpPr>
            <a:spLocks noGrp="1"/>
          </p:cNvSpPr>
          <p:nvPr>
            <p:ph type="title"/>
          </p:nvPr>
        </p:nvSpPr>
        <p:spPr>
          <a:xfrm>
            <a:off x="1295400" y="359323"/>
            <a:ext cx="7277100" cy="609600"/>
          </a:xfrm>
        </p:spPr>
        <p:txBody>
          <a:bodyPr>
            <a:normAutofit fontScale="90000"/>
          </a:bodyPr>
          <a:lstStyle/>
          <a:p>
            <a:pPr eaLnBrk="1" fontAlgn="auto" hangingPunct="1">
              <a:spcAft>
                <a:spcPts val="0"/>
              </a:spcAft>
              <a:defRPr/>
            </a:pPr>
            <a:r>
              <a:rPr lang="en-US" altLang="en-US" sz="3200" b="1">
                <a:solidFill>
                  <a:srgbClr val="0000B9"/>
                </a:solidFill>
                <a:ea typeface="ＭＳ Ｐゴシック" charset="-128"/>
              </a:rPr>
              <a:t>Depression – 41.3%</a:t>
            </a:r>
          </a:p>
        </p:txBody>
      </p:sp>
      <p:sp>
        <p:nvSpPr>
          <p:cNvPr id="3" name="Content Placeholder 2">
            <a:extLst>
              <a:ext uri="{FF2B5EF4-FFF2-40B4-BE49-F238E27FC236}">
                <a16:creationId xmlns:a16="http://schemas.microsoft.com/office/drawing/2014/main" id="{967C42ED-468E-474E-3804-967BB2F67B68}"/>
              </a:ext>
            </a:extLst>
          </p:cNvPr>
          <p:cNvSpPr>
            <a:spLocks noGrp="1"/>
          </p:cNvSpPr>
          <p:nvPr>
            <p:ph idx="1"/>
          </p:nvPr>
        </p:nvSpPr>
        <p:spPr>
          <a:xfrm>
            <a:off x="1143000" y="1219200"/>
            <a:ext cx="7772400" cy="5410200"/>
          </a:xfrm>
        </p:spPr>
        <p:txBody>
          <a:bodyPr rtlCol="0">
            <a:normAutofit lnSpcReduction="10000"/>
          </a:bodyPr>
          <a:lstStyle/>
          <a:p>
            <a:pPr eaLnBrk="1" fontAlgn="auto" hangingPunct="1">
              <a:spcAft>
                <a:spcPts val="0"/>
              </a:spcAft>
              <a:buClr>
                <a:schemeClr val="tx1"/>
              </a:buClr>
              <a:buFont typeface="Arial" charset="0"/>
              <a:buChar char="•"/>
              <a:defRPr/>
            </a:pPr>
            <a:r>
              <a:rPr lang="en-US" sz="2400" u="sng" dirty="0">
                <a:solidFill>
                  <a:schemeClr val="tx1"/>
                </a:solidFill>
              </a:rPr>
              <a:t>Mood</a:t>
            </a:r>
            <a:r>
              <a:rPr lang="en-US" sz="2400" dirty="0">
                <a:solidFill>
                  <a:schemeClr val="tx1"/>
                </a:solidFill>
              </a:rPr>
              <a:t>: anxiety, apathy, general discontent, guilt, hopelessness, loss of interest, loss of interest or pleasure in activities, mood swings, or sadness</a:t>
            </a:r>
          </a:p>
          <a:p>
            <a:pPr eaLnBrk="1" fontAlgn="auto" hangingPunct="1">
              <a:spcAft>
                <a:spcPts val="0"/>
              </a:spcAft>
              <a:buClr>
                <a:schemeClr val="tx1"/>
              </a:buClr>
              <a:buFont typeface="Arial" charset="0"/>
              <a:buChar char="•"/>
              <a:defRPr/>
            </a:pPr>
            <a:r>
              <a:rPr lang="en-US" sz="2400" u="sng" dirty="0">
                <a:solidFill>
                  <a:schemeClr val="tx1"/>
                </a:solidFill>
              </a:rPr>
              <a:t>Sleep</a:t>
            </a:r>
            <a:r>
              <a:rPr lang="en-US" sz="2400" dirty="0">
                <a:solidFill>
                  <a:schemeClr val="tx1"/>
                </a:solidFill>
              </a:rPr>
              <a:t>: early awakening, excess sleepiness, insomnia, or restless sleep</a:t>
            </a:r>
          </a:p>
          <a:p>
            <a:pPr eaLnBrk="1" fontAlgn="auto" hangingPunct="1">
              <a:spcAft>
                <a:spcPts val="0"/>
              </a:spcAft>
              <a:buClr>
                <a:schemeClr val="tx1"/>
              </a:buClr>
              <a:buFont typeface="Arial" charset="0"/>
              <a:buChar char="•"/>
              <a:defRPr/>
            </a:pPr>
            <a:r>
              <a:rPr lang="en-US" sz="2400" u="sng" dirty="0">
                <a:solidFill>
                  <a:schemeClr val="tx1"/>
                </a:solidFill>
              </a:rPr>
              <a:t>Whole body</a:t>
            </a:r>
            <a:r>
              <a:rPr lang="en-US" sz="2400" dirty="0">
                <a:solidFill>
                  <a:schemeClr val="tx1"/>
                </a:solidFill>
              </a:rPr>
              <a:t>: excessive hunger, fatigue, loss of appetite, or restlessness</a:t>
            </a:r>
          </a:p>
          <a:p>
            <a:pPr eaLnBrk="1" fontAlgn="auto" hangingPunct="1">
              <a:spcAft>
                <a:spcPts val="0"/>
              </a:spcAft>
              <a:buClr>
                <a:schemeClr val="tx1"/>
              </a:buClr>
              <a:buFont typeface="Arial" charset="0"/>
              <a:buChar char="•"/>
              <a:defRPr/>
            </a:pPr>
            <a:r>
              <a:rPr lang="en-US" sz="2400" u="sng" dirty="0">
                <a:solidFill>
                  <a:schemeClr val="tx1"/>
                </a:solidFill>
              </a:rPr>
              <a:t>Behavioral</a:t>
            </a:r>
            <a:r>
              <a:rPr lang="en-US" sz="2400" dirty="0">
                <a:solidFill>
                  <a:schemeClr val="tx1"/>
                </a:solidFill>
              </a:rPr>
              <a:t>: agitation, excessive crying, irritability, or social isolation</a:t>
            </a:r>
          </a:p>
          <a:p>
            <a:pPr eaLnBrk="1" fontAlgn="auto" hangingPunct="1">
              <a:spcAft>
                <a:spcPts val="0"/>
              </a:spcAft>
              <a:buClr>
                <a:schemeClr val="tx1"/>
              </a:buClr>
              <a:buFont typeface="Arial" charset="0"/>
              <a:buChar char="•"/>
              <a:defRPr/>
            </a:pPr>
            <a:r>
              <a:rPr lang="en-US" sz="2400" u="sng" dirty="0">
                <a:solidFill>
                  <a:schemeClr val="tx1"/>
                </a:solidFill>
              </a:rPr>
              <a:t>Cognitive</a:t>
            </a:r>
            <a:r>
              <a:rPr lang="en-US" sz="2400" dirty="0">
                <a:solidFill>
                  <a:schemeClr val="tx1"/>
                </a:solidFill>
              </a:rPr>
              <a:t>: lack of concentration, slowness in activity, or thoughts of suicide</a:t>
            </a:r>
          </a:p>
          <a:p>
            <a:pPr eaLnBrk="1" fontAlgn="auto" hangingPunct="1">
              <a:spcAft>
                <a:spcPts val="0"/>
              </a:spcAft>
              <a:buClr>
                <a:schemeClr val="tx1"/>
              </a:buClr>
              <a:buFont typeface="Arial" charset="0"/>
              <a:buChar char="•"/>
              <a:defRPr/>
            </a:pPr>
            <a:r>
              <a:rPr lang="en-US" sz="2400" u="sng" dirty="0">
                <a:solidFill>
                  <a:schemeClr val="tx1"/>
                </a:solidFill>
              </a:rPr>
              <a:t>Weight</a:t>
            </a:r>
            <a:r>
              <a:rPr lang="en-US" sz="2400" dirty="0">
                <a:solidFill>
                  <a:schemeClr val="tx1"/>
                </a:solidFill>
              </a:rPr>
              <a:t>: weight gain or weight loss</a:t>
            </a:r>
          </a:p>
          <a:p>
            <a:pPr eaLnBrk="1" fontAlgn="auto" hangingPunct="1">
              <a:spcAft>
                <a:spcPts val="0"/>
              </a:spcAft>
              <a:buClr>
                <a:schemeClr val="tx1"/>
              </a:buClr>
              <a:buFont typeface="Arial" charset="0"/>
              <a:buChar char="•"/>
              <a:defRPr/>
            </a:pPr>
            <a:r>
              <a:rPr lang="en-US" sz="2400" u="sng" dirty="0">
                <a:solidFill>
                  <a:schemeClr val="tx1"/>
                </a:solidFill>
              </a:rPr>
              <a:t>Clinical depression </a:t>
            </a:r>
            <a:r>
              <a:rPr lang="en-US" sz="2400" dirty="0">
                <a:solidFill>
                  <a:schemeClr val="tx1"/>
                </a:solidFill>
              </a:rPr>
              <a:t>requires a medical diagnosis</a:t>
            </a:r>
          </a:p>
          <a:p>
            <a:pPr eaLnBrk="1" fontAlgn="auto" hangingPunct="1">
              <a:spcBef>
                <a:spcPts val="0"/>
              </a:spcBef>
              <a:spcAft>
                <a:spcPts val="0"/>
              </a:spcAft>
              <a:defRPr/>
            </a:pPr>
            <a:endParaRPr lang="en-US" dirty="0">
              <a:solidFill>
                <a:schemeClr val="tx1">
                  <a:lumMod val="85000"/>
                  <a:lumOff val="15000"/>
                </a:schemeClr>
              </a:solidFill>
            </a:endParaRPr>
          </a:p>
        </p:txBody>
      </p:sp>
      <p:pic>
        <p:nvPicPr>
          <p:cNvPr id="4" name="Picture 13" descr="FBHA Logo no back">
            <a:extLst>
              <a:ext uri="{FF2B5EF4-FFF2-40B4-BE49-F238E27FC236}">
                <a16:creationId xmlns:a16="http://schemas.microsoft.com/office/drawing/2014/main" id="{1B2AE225-FCDD-F15F-15E0-C189F28C0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1445"/>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6F84A060-8831-DD29-ECB6-1A558A1D82E1}"/>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8E4A46AF-D8CC-1D0F-67D3-2B20BC448295}"/>
              </a:ext>
            </a:extLst>
          </p:cNvPr>
          <p:cNvSpPr>
            <a:spLocks noGrp="1"/>
          </p:cNvSpPr>
          <p:nvPr>
            <p:ph type="title"/>
          </p:nvPr>
        </p:nvSpPr>
        <p:spPr>
          <a:xfrm>
            <a:off x="1295400" y="304800"/>
            <a:ext cx="7162800" cy="762000"/>
          </a:xfrm>
        </p:spPr>
        <p:txBody>
          <a:bodyPr>
            <a:normAutofit fontScale="90000"/>
          </a:bodyPr>
          <a:lstStyle/>
          <a:p>
            <a:pPr eaLnBrk="1" fontAlgn="auto" hangingPunct="1">
              <a:spcAft>
                <a:spcPts val="0"/>
              </a:spcAft>
              <a:defRPr/>
            </a:pPr>
            <a:r>
              <a:rPr lang="en-US" altLang="en-US" sz="3200" b="1">
                <a:solidFill>
                  <a:srgbClr val="0000B9"/>
                </a:solidFill>
                <a:ea typeface="ＭＳ Ｐゴシック" charset="-128"/>
              </a:rPr>
              <a:t>Addictions – 17.4%</a:t>
            </a:r>
          </a:p>
        </p:txBody>
      </p:sp>
      <p:sp>
        <p:nvSpPr>
          <p:cNvPr id="3" name="Content Placeholder 2">
            <a:extLst>
              <a:ext uri="{FF2B5EF4-FFF2-40B4-BE49-F238E27FC236}">
                <a16:creationId xmlns:a16="http://schemas.microsoft.com/office/drawing/2014/main" id="{F1A0329A-0B5E-BF8C-6118-92DC8AD37323}"/>
              </a:ext>
            </a:extLst>
          </p:cNvPr>
          <p:cNvSpPr>
            <a:spLocks noGrp="1"/>
          </p:cNvSpPr>
          <p:nvPr>
            <p:ph idx="1"/>
          </p:nvPr>
        </p:nvSpPr>
        <p:spPr>
          <a:xfrm>
            <a:off x="1295400" y="1219200"/>
            <a:ext cx="7162800" cy="4953000"/>
          </a:xfrm>
        </p:spPr>
        <p:txBody>
          <a:bodyPr rtlCol="0">
            <a:normAutofit/>
          </a:bodyPr>
          <a:lstStyle/>
          <a:p>
            <a:pPr eaLnBrk="1" fontAlgn="auto" hangingPunct="1">
              <a:spcBef>
                <a:spcPts val="0"/>
              </a:spcBef>
              <a:spcAft>
                <a:spcPts val="0"/>
              </a:spcAft>
              <a:defRPr/>
            </a:pPr>
            <a:r>
              <a:rPr lang="en-US" sz="2800" b="1" dirty="0">
                <a:solidFill>
                  <a:schemeClr val="tx1"/>
                </a:solidFill>
              </a:rPr>
              <a:t>Alcohol</a:t>
            </a:r>
          </a:p>
          <a:p>
            <a:pPr eaLnBrk="1" fontAlgn="auto" hangingPunct="1">
              <a:spcBef>
                <a:spcPts val="0"/>
              </a:spcBef>
              <a:spcAft>
                <a:spcPts val="0"/>
              </a:spcAft>
              <a:defRPr/>
            </a:pPr>
            <a:r>
              <a:rPr lang="en-US" sz="2800" b="1" dirty="0">
                <a:solidFill>
                  <a:schemeClr val="tx1"/>
                </a:solidFill>
              </a:rPr>
              <a:t>Gambling</a:t>
            </a:r>
          </a:p>
          <a:p>
            <a:pPr eaLnBrk="1" fontAlgn="auto" hangingPunct="1">
              <a:spcBef>
                <a:spcPts val="0"/>
              </a:spcBef>
              <a:spcAft>
                <a:spcPts val="0"/>
              </a:spcAft>
              <a:defRPr/>
            </a:pPr>
            <a:r>
              <a:rPr lang="en-US" sz="2800" b="1" dirty="0">
                <a:solidFill>
                  <a:schemeClr val="tx1"/>
                </a:solidFill>
              </a:rPr>
              <a:t>Smoking</a:t>
            </a:r>
          </a:p>
          <a:p>
            <a:pPr eaLnBrk="1" fontAlgn="auto" hangingPunct="1">
              <a:spcBef>
                <a:spcPts val="0"/>
              </a:spcBef>
              <a:spcAft>
                <a:spcPts val="0"/>
              </a:spcAft>
              <a:defRPr/>
            </a:pPr>
            <a:r>
              <a:rPr lang="en-US" sz="2800" b="1" dirty="0">
                <a:solidFill>
                  <a:schemeClr val="tx1"/>
                </a:solidFill>
              </a:rPr>
              <a:t>Eating</a:t>
            </a:r>
          </a:p>
          <a:p>
            <a:pPr eaLnBrk="1" fontAlgn="auto" hangingPunct="1">
              <a:spcBef>
                <a:spcPts val="0"/>
              </a:spcBef>
              <a:spcAft>
                <a:spcPts val="0"/>
              </a:spcAft>
              <a:defRPr/>
            </a:pPr>
            <a:r>
              <a:rPr lang="en-US" sz="2800" b="1" dirty="0">
                <a:solidFill>
                  <a:schemeClr val="tx1"/>
                </a:solidFill>
              </a:rPr>
              <a:t>Pornography</a:t>
            </a:r>
          </a:p>
          <a:p>
            <a:pPr marL="0" indent="0" algn="ctr" eaLnBrk="1" fontAlgn="auto" hangingPunct="1">
              <a:spcBef>
                <a:spcPts val="0"/>
              </a:spcBef>
              <a:spcAft>
                <a:spcPts val="0"/>
              </a:spcAft>
              <a:buFont typeface="Wingdings 2" charset="2"/>
              <a:buNone/>
              <a:defRPr/>
            </a:pPr>
            <a:endParaRPr lang="en-US" sz="2400" b="1" u="sng" dirty="0">
              <a:solidFill>
                <a:schemeClr val="tx1"/>
              </a:solidFill>
            </a:endParaRPr>
          </a:p>
          <a:p>
            <a:pPr marL="0" indent="0" algn="ctr" eaLnBrk="1" fontAlgn="auto" hangingPunct="1">
              <a:spcBef>
                <a:spcPts val="0"/>
              </a:spcBef>
              <a:spcAft>
                <a:spcPts val="0"/>
              </a:spcAft>
              <a:buFont typeface="Wingdings 2" charset="2"/>
              <a:buNone/>
              <a:defRPr/>
            </a:pPr>
            <a:r>
              <a:rPr lang="en-US" sz="2400" b="1" u="sng" dirty="0">
                <a:solidFill>
                  <a:schemeClr val="tx1"/>
                </a:solidFill>
              </a:rPr>
              <a:t>How to Get Help?</a:t>
            </a:r>
          </a:p>
          <a:p>
            <a:pPr marL="0" indent="0" algn="ctr" eaLnBrk="1" fontAlgn="auto" hangingPunct="1">
              <a:spcBef>
                <a:spcPts val="0"/>
              </a:spcBef>
              <a:spcAft>
                <a:spcPts val="0"/>
              </a:spcAft>
              <a:buFont typeface="Wingdings 2" charset="2"/>
              <a:buNone/>
              <a:defRPr/>
            </a:pPr>
            <a:endParaRPr lang="en-US" b="1" dirty="0">
              <a:solidFill>
                <a:schemeClr val="tx1"/>
              </a:solidFill>
            </a:endParaRPr>
          </a:p>
          <a:p>
            <a:pPr eaLnBrk="1" fontAlgn="auto" hangingPunct="1">
              <a:spcBef>
                <a:spcPts val="0"/>
              </a:spcBef>
              <a:spcAft>
                <a:spcPts val="0"/>
              </a:spcAft>
              <a:defRPr/>
            </a:pPr>
            <a:r>
              <a:rPr lang="en-US" sz="2400" b="1" dirty="0">
                <a:solidFill>
                  <a:schemeClr val="tx1"/>
                </a:solidFill>
              </a:rPr>
              <a:t>Counseling</a:t>
            </a:r>
          </a:p>
          <a:p>
            <a:pPr eaLnBrk="1" fontAlgn="auto" hangingPunct="1">
              <a:spcBef>
                <a:spcPts val="0"/>
              </a:spcBef>
              <a:spcAft>
                <a:spcPts val="0"/>
              </a:spcAft>
              <a:defRPr/>
            </a:pPr>
            <a:r>
              <a:rPr lang="en-US" sz="2400" b="1" dirty="0">
                <a:solidFill>
                  <a:schemeClr val="tx1"/>
                </a:solidFill>
              </a:rPr>
              <a:t>In-Patient Treatment</a:t>
            </a:r>
          </a:p>
          <a:p>
            <a:pPr eaLnBrk="1" fontAlgn="auto" hangingPunct="1">
              <a:spcBef>
                <a:spcPts val="0"/>
              </a:spcBef>
              <a:spcAft>
                <a:spcPts val="0"/>
              </a:spcAft>
              <a:defRPr/>
            </a:pPr>
            <a:r>
              <a:rPr lang="en-US" sz="2400" b="1" dirty="0">
                <a:solidFill>
                  <a:schemeClr val="tx1"/>
                </a:solidFill>
              </a:rPr>
              <a:t>Out-patient Treatment</a:t>
            </a:r>
          </a:p>
          <a:p>
            <a:pPr eaLnBrk="1" fontAlgn="auto" hangingPunct="1">
              <a:spcBef>
                <a:spcPts val="0"/>
              </a:spcBef>
              <a:spcAft>
                <a:spcPts val="0"/>
              </a:spcAft>
              <a:defRPr/>
            </a:pPr>
            <a:r>
              <a:rPr lang="en-US" sz="2400" b="1" dirty="0">
                <a:solidFill>
                  <a:schemeClr val="tx1"/>
                </a:solidFill>
              </a:rPr>
              <a:t>Know your insurance</a:t>
            </a:r>
          </a:p>
        </p:txBody>
      </p:sp>
      <p:pic>
        <p:nvPicPr>
          <p:cNvPr id="2" name="Picture 13" descr="FBHA Logo no back">
            <a:extLst>
              <a:ext uri="{FF2B5EF4-FFF2-40B4-BE49-F238E27FC236}">
                <a16:creationId xmlns:a16="http://schemas.microsoft.com/office/drawing/2014/main" id="{2048F03C-2CB3-3F17-481C-4E8D3702D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1445"/>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046ACE5B-2C6A-09DE-388C-4A79EB56EF06}"/>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4">
            <a:extLst>
              <a:ext uri="{FF2B5EF4-FFF2-40B4-BE49-F238E27FC236}">
                <a16:creationId xmlns:a16="http://schemas.microsoft.com/office/drawing/2014/main" id="{EE40613F-54E2-8544-E483-5FC6AC0FA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25" y="3343275"/>
            <a:ext cx="54864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64" name="Object 5">
            <a:extLst>
              <a:ext uri="{FF2B5EF4-FFF2-40B4-BE49-F238E27FC236}">
                <a16:creationId xmlns:a16="http://schemas.microsoft.com/office/drawing/2014/main" id="{141F38B0-3AE7-169B-0B17-FE31B53E34CB}"/>
              </a:ext>
            </a:extLst>
          </p:cNvPr>
          <p:cNvGraphicFramePr>
            <a:graphicFrameLocks noChangeAspect="1"/>
          </p:cNvGraphicFramePr>
          <p:nvPr/>
        </p:nvGraphicFramePr>
        <p:xfrm>
          <a:off x="1827213" y="3341688"/>
          <a:ext cx="5487987" cy="173037"/>
        </p:xfrm>
        <a:graphic>
          <a:graphicData uri="http://schemas.openxmlformats.org/presentationml/2006/ole">
            <mc:AlternateContent xmlns:mc="http://schemas.openxmlformats.org/markup-compatibility/2006">
              <mc:Choice xmlns:v="urn:schemas-microsoft-com:vml" Requires="v">
                <p:oleObj spid="_x0000_s3074" name="Document" r:id="rId5" imgW="5486400" imgH="177800" progId="Word.Document.8">
                  <p:embed/>
                </p:oleObj>
              </mc:Choice>
              <mc:Fallback>
                <p:oleObj name="Document" r:id="rId5" imgW="5486400" imgH="17780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7213" y="3341688"/>
                        <a:ext cx="5487987" cy="173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0965" name="Rectangle 6">
            <a:extLst>
              <a:ext uri="{FF2B5EF4-FFF2-40B4-BE49-F238E27FC236}">
                <a16:creationId xmlns:a16="http://schemas.microsoft.com/office/drawing/2014/main" id="{B7B37373-F5BE-702C-6519-CE39DCE7BA18}"/>
              </a:ext>
            </a:extLst>
          </p:cNvPr>
          <p:cNvSpPr>
            <a:spLocks noChangeArrowheads="1"/>
          </p:cNvSpPr>
          <p:nvPr/>
        </p:nvSpPr>
        <p:spPr bwMode="auto">
          <a:xfrm>
            <a:off x="1825625" y="0"/>
            <a:ext cx="5260975" cy="126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b="1" dirty="0">
              <a:solidFill>
                <a:srgbClr val="010301"/>
              </a:solidFill>
            </a:endParaRPr>
          </a:p>
          <a:p>
            <a:pPr algn="ctr" eaLnBrk="1" hangingPunct="1"/>
            <a:r>
              <a:rPr lang="en-US" altLang="en-US" sz="2800" b="1" dirty="0">
                <a:solidFill>
                  <a:schemeClr val="bg1"/>
                </a:solidFill>
              </a:rPr>
              <a:t>  </a:t>
            </a:r>
            <a:r>
              <a:rPr lang="en-US" altLang="en-US" sz="2800" b="1" dirty="0"/>
              <a:t>POST TRAUMATIC STRESS</a:t>
            </a:r>
          </a:p>
          <a:p>
            <a:pPr eaLnBrk="1" hangingPunct="1"/>
            <a:endParaRPr lang="en-US" altLang="en-US" dirty="0"/>
          </a:p>
        </p:txBody>
      </p:sp>
      <p:sp>
        <p:nvSpPr>
          <p:cNvPr id="40966" name="Rectangle 9">
            <a:extLst>
              <a:ext uri="{FF2B5EF4-FFF2-40B4-BE49-F238E27FC236}">
                <a16:creationId xmlns:a16="http://schemas.microsoft.com/office/drawing/2014/main" id="{40625C60-2D00-6E92-C7D8-A507C025B032}"/>
              </a:ext>
            </a:extLst>
          </p:cNvPr>
          <p:cNvSpPr>
            <a:spLocks noChangeArrowheads="1"/>
          </p:cNvSpPr>
          <p:nvPr/>
        </p:nvSpPr>
        <p:spPr bwMode="auto">
          <a:xfrm>
            <a:off x="312738" y="-44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40967" name="Picture 1">
            <a:extLst>
              <a:ext uri="{FF2B5EF4-FFF2-40B4-BE49-F238E27FC236}">
                <a16:creationId xmlns:a16="http://schemas.microsoft.com/office/drawing/2014/main" id="{9F7167AC-5959-CDAD-3C40-078A76DFE37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172242"/>
            <a:ext cx="7165975" cy="506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2">
            <a:extLst>
              <a:ext uri="{FF2B5EF4-FFF2-40B4-BE49-F238E27FC236}">
                <a16:creationId xmlns:a16="http://schemas.microsoft.com/office/drawing/2014/main" id="{F9FAFF33-448C-65D1-B489-174207295A3E}"/>
              </a:ext>
            </a:extLst>
          </p:cNvPr>
          <p:cNvSpPr txBox="1">
            <a:spLocks noChangeArrowheads="1"/>
          </p:cNvSpPr>
          <p:nvPr/>
        </p:nvSpPr>
        <p:spPr bwMode="auto">
          <a:xfrm>
            <a:off x="7239000" y="62484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0000"/>
                </a:solidFill>
              </a:rPr>
              <a:t>PAUL COMBS</a:t>
            </a:r>
          </a:p>
        </p:txBody>
      </p:sp>
      <p:pic>
        <p:nvPicPr>
          <p:cNvPr id="2" name="Picture 13" descr="FBHA Logo no back">
            <a:extLst>
              <a:ext uri="{FF2B5EF4-FFF2-40B4-BE49-F238E27FC236}">
                <a16:creationId xmlns:a16="http://schemas.microsoft.com/office/drawing/2014/main" id="{5F162FC7-01C8-2CB1-0CDD-BE99CCE0A6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61445"/>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A3C1128C-B3AB-46A4-96CA-B44159644501}"/>
              </a:ext>
            </a:extLst>
          </p:cNvPr>
          <p:cNvSpPr>
            <a:spLocks noGrp="1"/>
          </p:cNvSpPr>
          <p:nvPr>
            <p:ph type="title"/>
          </p:nvPr>
        </p:nvSpPr>
        <p:spPr>
          <a:xfrm>
            <a:off x="1524000" y="1079500"/>
            <a:ext cx="6934200" cy="749300"/>
          </a:xfrm>
        </p:spPr>
        <p:txBody>
          <a:bodyPr>
            <a:normAutofit fontScale="90000"/>
          </a:bodyPr>
          <a:lstStyle/>
          <a:p>
            <a:pPr eaLnBrk="1" fontAlgn="auto" hangingPunct="1">
              <a:spcAft>
                <a:spcPts val="0"/>
              </a:spcAft>
              <a:defRPr/>
            </a:pPr>
            <a:r>
              <a:rPr lang="en-US" altLang="en-US" sz="3600" b="1" dirty="0">
                <a:solidFill>
                  <a:srgbClr val="0000B9"/>
                </a:solidFill>
                <a:ea typeface="ＭＳ Ｐゴシック" charset="-128"/>
              </a:rPr>
              <a:t>What is PTSD?</a:t>
            </a:r>
            <a:endParaRPr lang="en-US" altLang="en-US" b="1" dirty="0">
              <a:solidFill>
                <a:srgbClr val="0000B9"/>
              </a:solidFill>
              <a:ea typeface="ＭＳ Ｐゴシック" charset="-128"/>
            </a:endParaRPr>
          </a:p>
        </p:txBody>
      </p:sp>
      <p:sp>
        <p:nvSpPr>
          <p:cNvPr id="3" name="Content Placeholder 2">
            <a:extLst>
              <a:ext uri="{FF2B5EF4-FFF2-40B4-BE49-F238E27FC236}">
                <a16:creationId xmlns:a16="http://schemas.microsoft.com/office/drawing/2014/main" id="{448939BA-2ECB-F1A1-37A1-9EDDC8761111}"/>
              </a:ext>
            </a:extLst>
          </p:cNvPr>
          <p:cNvSpPr>
            <a:spLocks noGrp="1"/>
          </p:cNvSpPr>
          <p:nvPr>
            <p:ph idx="1"/>
          </p:nvPr>
        </p:nvSpPr>
        <p:spPr>
          <a:xfrm>
            <a:off x="1495095" y="1981200"/>
            <a:ext cx="6934201" cy="4279900"/>
          </a:xfrm>
        </p:spPr>
        <p:txBody>
          <a:bodyPr/>
          <a:lstStyle/>
          <a:p>
            <a:pPr marL="0" indent="0" eaLnBrk="1" hangingPunct="1">
              <a:buFont typeface="Wingdings 2" pitchFamily="2" charset="2"/>
              <a:buNone/>
            </a:pPr>
            <a:r>
              <a:rPr lang="en-US" altLang="en-US" sz="2400" b="1" dirty="0">
                <a:solidFill>
                  <a:srgbClr val="0000B9"/>
                </a:solidFill>
                <a:ea typeface="ＭＳ Ｐゴシック" panose="020B0600070205080204" pitchFamily="34" charset="-128"/>
              </a:rPr>
              <a:t>PTSD is included in a new category in </a:t>
            </a:r>
            <a:r>
              <a:rPr lang="en-US" altLang="en-US" sz="2400" b="1" i="1" dirty="0">
                <a:solidFill>
                  <a:srgbClr val="0000B9"/>
                </a:solidFill>
                <a:ea typeface="ＭＳ Ｐゴシック" panose="020B0600070205080204" pitchFamily="34" charset="-128"/>
              </a:rPr>
              <a:t>DSM-5</a:t>
            </a:r>
            <a:r>
              <a:rPr lang="en-US" altLang="en-US" sz="2400" b="1" dirty="0">
                <a:solidFill>
                  <a:srgbClr val="0000B9"/>
                </a:solidFill>
                <a:ea typeface="ＭＳ Ｐゴシック" panose="020B0600070205080204" pitchFamily="34" charset="-128"/>
              </a:rPr>
              <a:t>, </a:t>
            </a:r>
          </a:p>
          <a:p>
            <a:pPr marL="0" indent="0" eaLnBrk="1" hangingPunct="1">
              <a:buFont typeface="Wingdings 2" pitchFamily="2" charset="2"/>
              <a:buNone/>
            </a:pPr>
            <a:r>
              <a:rPr lang="en-US" altLang="en-US" sz="2400" b="1" dirty="0">
                <a:solidFill>
                  <a:schemeClr val="tx1"/>
                </a:solidFill>
                <a:ea typeface="ＭＳ Ｐゴシック" panose="020B0600070205080204" pitchFamily="34" charset="-128"/>
              </a:rPr>
              <a:t>Trauma- and Stressor-Related Disorders.  All of the conditions included in this classification require exposure to a traumatic or stressful event as a diagnostic criterion.</a:t>
            </a:r>
          </a:p>
        </p:txBody>
      </p:sp>
      <p:pic>
        <p:nvPicPr>
          <p:cNvPr id="43011" name="Picture 3">
            <a:extLst>
              <a:ext uri="{FF2B5EF4-FFF2-40B4-BE49-F238E27FC236}">
                <a16:creationId xmlns:a16="http://schemas.microsoft.com/office/drawing/2014/main" id="{FCC3FD15-33FF-7CB0-4F59-F84F3A2FE3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8954" y="4267200"/>
            <a:ext cx="1626091"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FBHA Logo no back">
            <a:extLst>
              <a:ext uri="{FF2B5EF4-FFF2-40B4-BE49-F238E27FC236}">
                <a16:creationId xmlns:a16="http://schemas.microsoft.com/office/drawing/2014/main" id="{A87EF742-F642-35C9-B1C9-C03188D4D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BC1766-6EF6-031C-6EAE-5CB23B8B0E34}"/>
              </a:ext>
            </a:extLst>
          </p:cNvPr>
          <p:cNvSpPr>
            <a:spLocks noGrp="1"/>
          </p:cNvSpPr>
          <p:nvPr>
            <p:ph type="title"/>
          </p:nvPr>
        </p:nvSpPr>
        <p:spPr/>
        <p:txBody>
          <a:bodyPr/>
          <a:lstStyle/>
          <a:p>
            <a:r>
              <a:rPr lang="en-US" dirty="0"/>
              <a:t>Please Be Aware</a:t>
            </a:r>
          </a:p>
        </p:txBody>
      </p:sp>
      <p:sp>
        <p:nvSpPr>
          <p:cNvPr id="5" name="Content Placeholder 4">
            <a:extLst>
              <a:ext uri="{FF2B5EF4-FFF2-40B4-BE49-F238E27FC236}">
                <a16:creationId xmlns:a16="http://schemas.microsoft.com/office/drawing/2014/main" id="{DE10ED83-C9CC-B4A7-32C5-60642606F167}"/>
              </a:ext>
            </a:extLst>
          </p:cNvPr>
          <p:cNvSpPr>
            <a:spLocks noGrp="1"/>
          </p:cNvSpPr>
          <p:nvPr>
            <p:ph idx="1"/>
          </p:nvPr>
        </p:nvSpPr>
        <p:spPr>
          <a:xfrm>
            <a:off x="1606045" y="2438400"/>
            <a:ext cx="5937755" cy="3101983"/>
          </a:xfrm>
        </p:spPr>
        <p:txBody>
          <a:bodyPr/>
          <a:lstStyle/>
          <a:p>
            <a:r>
              <a:rPr lang="en-US" dirty="0"/>
              <a:t>Don’t be afraid of the “F” word</a:t>
            </a:r>
          </a:p>
          <a:p>
            <a:r>
              <a:rPr lang="en-US" dirty="0"/>
              <a:t>We will be talking about some tough topics</a:t>
            </a:r>
          </a:p>
          <a:p>
            <a:r>
              <a:rPr lang="en-US" dirty="0"/>
              <a:t>Some discussions may trigger some feelings or emotions that are uncomfortable</a:t>
            </a:r>
          </a:p>
          <a:p>
            <a:r>
              <a:rPr lang="en-US" dirty="0"/>
              <a:t>If this occurs, please excuse yourself and take a break</a:t>
            </a:r>
          </a:p>
          <a:p>
            <a:pPr lvl="1"/>
            <a:r>
              <a:rPr lang="en-US" dirty="0"/>
              <a:t>Deep breathing exercises; meditation; take a walk</a:t>
            </a:r>
          </a:p>
          <a:p>
            <a:endParaRPr lang="en-US" dirty="0"/>
          </a:p>
        </p:txBody>
      </p:sp>
      <p:sp>
        <p:nvSpPr>
          <p:cNvPr id="6" name="Content Placeholder 4">
            <a:extLst>
              <a:ext uri="{FF2B5EF4-FFF2-40B4-BE49-F238E27FC236}">
                <a16:creationId xmlns:a16="http://schemas.microsoft.com/office/drawing/2014/main" id="{AE53E09F-9093-B790-4BD2-B58142423120}"/>
              </a:ext>
            </a:extLst>
          </p:cNvPr>
          <p:cNvSpPr txBox="1">
            <a:spLocks/>
          </p:cNvSpPr>
          <p:nvPr/>
        </p:nvSpPr>
        <p:spPr>
          <a:xfrm rot="20917385">
            <a:off x="2479982" y="5041405"/>
            <a:ext cx="4184034" cy="1033068"/>
          </a:xfrm>
          <a:prstGeom prst="rect">
            <a:avLst/>
          </a:prstGeom>
        </p:spPr>
        <p:txBody>
          <a:bodyPr>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6000" dirty="0">
                <a:solidFill>
                  <a:srgbClr val="0070C0"/>
                </a:solidFill>
                <a:latin typeface="Segoe Script" panose="020B0804020000000003" pitchFamily="34" charset="0"/>
              </a:rPr>
              <a:t>FEELINGS</a:t>
            </a:r>
          </a:p>
        </p:txBody>
      </p:sp>
      <p:pic>
        <p:nvPicPr>
          <p:cNvPr id="7" name="Picture 13" descr="FBHA Logo no back">
            <a:extLst>
              <a:ext uri="{FF2B5EF4-FFF2-40B4-BE49-F238E27FC236}">
                <a16:creationId xmlns:a16="http://schemas.microsoft.com/office/drawing/2014/main" id="{68082B54-F801-BF83-27DB-8078B5E86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8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C89B-03C5-ED5B-7CF4-44A59D76A5E4}"/>
              </a:ext>
            </a:extLst>
          </p:cNvPr>
          <p:cNvSpPr>
            <a:spLocks noGrp="1"/>
          </p:cNvSpPr>
          <p:nvPr>
            <p:ph type="title"/>
          </p:nvPr>
        </p:nvSpPr>
        <p:spPr/>
        <p:txBody>
          <a:bodyPr>
            <a:normAutofit/>
          </a:bodyPr>
          <a:lstStyle/>
          <a:p>
            <a:r>
              <a:rPr lang="en-US" sz="3200" b="1" dirty="0"/>
              <a:t>What </a:t>
            </a:r>
            <a:r>
              <a:rPr lang="en-US" sz="3200" b="1" dirty="0" err="1"/>
              <a:t>ptsd</a:t>
            </a:r>
            <a:r>
              <a:rPr lang="en-US" sz="3200" b="1" dirty="0"/>
              <a:t> is not</a:t>
            </a:r>
          </a:p>
        </p:txBody>
      </p:sp>
      <p:sp>
        <p:nvSpPr>
          <p:cNvPr id="3" name="Content Placeholder 2">
            <a:extLst>
              <a:ext uri="{FF2B5EF4-FFF2-40B4-BE49-F238E27FC236}">
                <a16:creationId xmlns:a16="http://schemas.microsoft.com/office/drawing/2014/main" id="{9274B86A-D7AD-9A3D-59A7-2C120C58FF06}"/>
              </a:ext>
            </a:extLst>
          </p:cNvPr>
          <p:cNvSpPr>
            <a:spLocks noGrp="1"/>
          </p:cNvSpPr>
          <p:nvPr>
            <p:ph idx="1"/>
          </p:nvPr>
        </p:nvSpPr>
        <p:spPr/>
        <p:txBody>
          <a:bodyPr>
            <a:normAutofit/>
          </a:bodyPr>
          <a:lstStyle/>
          <a:p>
            <a:r>
              <a:rPr lang="en-US" sz="2800" dirty="0"/>
              <a:t>Experiencing the effects of exposure to trauma</a:t>
            </a:r>
          </a:p>
          <a:p>
            <a:r>
              <a:rPr lang="en-US" sz="2800" b="0" i="0" u="none" strike="noStrike" dirty="0">
                <a:solidFill>
                  <a:srgbClr val="181818"/>
                </a:solidFill>
                <a:effectLst/>
              </a:rPr>
              <a:t>“An abnormal reaction to an abnormal situation is normal behavior.” </a:t>
            </a:r>
            <a:r>
              <a:rPr lang="en-US" sz="2800" dirty="0"/>
              <a:t/>
            </a:r>
            <a:br>
              <a:rPr lang="en-US" sz="2800" dirty="0"/>
            </a:br>
            <a:r>
              <a:rPr lang="en-US" sz="2800" dirty="0"/>
              <a:t>	</a:t>
            </a:r>
            <a:r>
              <a:rPr lang="en-US" sz="2000" i="0" u="none" strike="noStrike" dirty="0">
                <a:solidFill>
                  <a:schemeClr val="tx1"/>
                </a:solidFill>
                <a:effectLst/>
              </a:rPr>
              <a:t>― Victor Frankl, </a:t>
            </a:r>
            <a:r>
              <a:rPr lang="en-US" sz="2000" i="1" strike="noStrike" dirty="0">
                <a:solidFill>
                  <a:schemeClr val="tx1"/>
                </a:solidFill>
                <a:effectLst/>
                <a:hlinkClick r:id="rId2">
                  <a:extLst>
                    <a:ext uri="{A12FA001-AC4F-418D-AE19-62706E023703}">
                      <ahyp:hlinkClr xmlns:ahyp="http://schemas.microsoft.com/office/drawing/2018/hyperlinkcolor" xmlns="" val="tx"/>
                    </a:ext>
                  </a:extLst>
                </a:hlinkClick>
              </a:rPr>
              <a:t>Man's Search for Meaning</a:t>
            </a:r>
            <a:endParaRPr lang="en-US" sz="2000" i="1" dirty="0">
              <a:solidFill>
                <a:schemeClr val="tx1"/>
              </a:solidFill>
            </a:endParaRPr>
          </a:p>
          <a:p>
            <a:endParaRPr lang="en-US" dirty="0"/>
          </a:p>
        </p:txBody>
      </p:sp>
      <p:pic>
        <p:nvPicPr>
          <p:cNvPr id="6" name="Picture 13" descr="FBHA Logo no back">
            <a:extLst>
              <a:ext uri="{FF2B5EF4-FFF2-40B4-BE49-F238E27FC236}">
                <a16:creationId xmlns:a16="http://schemas.microsoft.com/office/drawing/2014/main" id="{000D300C-0295-4EEE-A8AC-3DC89BD6B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5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0970-B987-0768-748D-ABD177C95676}"/>
              </a:ext>
            </a:extLst>
          </p:cNvPr>
          <p:cNvSpPr>
            <a:spLocks noGrp="1"/>
          </p:cNvSpPr>
          <p:nvPr>
            <p:ph type="title"/>
          </p:nvPr>
        </p:nvSpPr>
        <p:spPr>
          <a:xfrm>
            <a:off x="1828800" y="152400"/>
            <a:ext cx="6324600" cy="685800"/>
          </a:xfrm>
        </p:spPr>
        <p:txBody>
          <a:bodyPr>
            <a:normAutofit fontScale="90000"/>
          </a:bodyPr>
          <a:lstStyle/>
          <a:p>
            <a:pPr>
              <a:defRPr/>
            </a:pPr>
            <a:r>
              <a:rPr lang="en-US" sz="3200" b="1" dirty="0">
                <a:solidFill>
                  <a:schemeClr val="tx2">
                    <a:lumMod val="75000"/>
                  </a:schemeClr>
                </a:solidFill>
              </a:rPr>
              <a:t>PTSD vs Moral Injury</a:t>
            </a:r>
          </a:p>
        </p:txBody>
      </p:sp>
      <p:sp>
        <p:nvSpPr>
          <p:cNvPr id="3" name="Content Placeholder 2">
            <a:extLst>
              <a:ext uri="{FF2B5EF4-FFF2-40B4-BE49-F238E27FC236}">
                <a16:creationId xmlns:a16="http://schemas.microsoft.com/office/drawing/2014/main" id="{44B4AB57-2C9A-B3C0-E519-CACF5106FEDA}"/>
              </a:ext>
            </a:extLst>
          </p:cNvPr>
          <p:cNvSpPr>
            <a:spLocks noGrp="1"/>
          </p:cNvSpPr>
          <p:nvPr>
            <p:ph idx="1"/>
          </p:nvPr>
        </p:nvSpPr>
        <p:spPr>
          <a:xfrm>
            <a:off x="1447800" y="1066800"/>
            <a:ext cx="7315200" cy="5486400"/>
          </a:xfrm>
        </p:spPr>
        <p:txBody>
          <a:bodyPr>
            <a:normAutofit fontScale="92500"/>
          </a:bodyPr>
          <a:lstStyle/>
          <a:p>
            <a:pPr>
              <a:defRPr/>
            </a:pPr>
            <a:r>
              <a:rPr lang="en-US" altLang="en-US" sz="2400" dirty="0">
                <a:solidFill>
                  <a:schemeClr val="tx1"/>
                </a:solidFill>
                <a:ea typeface="ＭＳ Ｐゴシック" panose="020B0600070205080204" pitchFamily="34" charset="-128"/>
              </a:rPr>
              <a:t>Humans born to do good-help others</a:t>
            </a:r>
          </a:p>
          <a:p>
            <a:pPr>
              <a:defRPr/>
            </a:pPr>
            <a:endParaRPr lang="en-US" altLang="en-US" sz="2400" dirty="0">
              <a:solidFill>
                <a:schemeClr val="tx1"/>
              </a:solidFill>
              <a:ea typeface="ＭＳ Ｐゴシック" panose="020B0600070205080204" pitchFamily="34" charset="-128"/>
            </a:endParaRPr>
          </a:p>
          <a:p>
            <a:pPr>
              <a:defRPr/>
            </a:pPr>
            <a:r>
              <a:rPr lang="en-US" altLang="en-US" sz="2400" dirty="0">
                <a:solidFill>
                  <a:schemeClr val="tx1"/>
                </a:solidFill>
                <a:ea typeface="ＭＳ Ｐゴシック" panose="020B0600070205080204" pitchFamily="34" charset="-128"/>
              </a:rPr>
              <a:t>Trained in the fire/EMS service to save lives</a:t>
            </a:r>
          </a:p>
          <a:p>
            <a:pPr>
              <a:defRPr/>
            </a:pPr>
            <a:endParaRPr lang="en-US" altLang="en-US" sz="2400" dirty="0">
              <a:solidFill>
                <a:schemeClr val="tx1"/>
              </a:solidFill>
              <a:ea typeface="ＭＳ Ｐゴシック" panose="020B0600070205080204" pitchFamily="34" charset="-128"/>
            </a:endParaRPr>
          </a:p>
          <a:p>
            <a:pPr>
              <a:defRPr/>
            </a:pPr>
            <a:r>
              <a:rPr lang="en-US" altLang="en-US" sz="2400" dirty="0">
                <a:solidFill>
                  <a:schemeClr val="tx1"/>
                </a:solidFill>
                <a:ea typeface="ＭＳ Ｐゴシック" panose="020B0600070205080204" pitchFamily="34" charset="-128"/>
              </a:rPr>
              <a:t>Over time seeing death, feeling helpless in saving lives</a:t>
            </a:r>
          </a:p>
          <a:p>
            <a:pPr marL="0" indent="0">
              <a:buFont typeface="Arial" panose="020B0604020202020204" pitchFamily="34" charset="0"/>
              <a:buNone/>
              <a:defRPr/>
            </a:pPr>
            <a:endParaRPr lang="en-US" altLang="en-US" sz="2400" dirty="0">
              <a:solidFill>
                <a:schemeClr val="tx1"/>
              </a:solidFill>
              <a:ea typeface="ＭＳ Ｐゴシック" panose="020B0600070205080204" pitchFamily="34" charset="-128"/>
            </a:endParaRPr>
          </a:p>
          <a:p>
            <a:pPr>
              <a:defRPr/>
            </a:pPr>
            <a:r>
              <a:rPr lang="en-US" altLang="en-US" sz="2400" dirty="0">
                <a:solidFill>
                  <a:schemeClr val="tx1"/>
                </a:solidFill>
                <a:ea typeface="ＭＳ Ｐゴシック" panose="020B0600070205080204" pitchFamily="34" charset="-128"/>
              </a:rPr>
              <a:t>Betrayal by Management/Others/Self</a:t>
            </a:r>
          </a:p>
          <a:p>
            <a:pPr>
              <a:defRPr/>
            </a:pPr>
            <a:endParaRPr lang="en-US" altLang="en-US" sz="2400" dirty="0">
              <a:solidFill>
                <a:schemeClr val="tx1"/>
              </a:solidFill>
              <a:ea typeface="ＭＳ Ｐゴシック" panose="020B0600070205080204" pitchFamily="34" charset="-128"/>
            </a:endParaRPr>
          </a:p>
          <a:p>
            <a:pPr>
              <a:defRPr/>
            </a:pPr>
            <a:r>
              <a:rPr lang="en-US" altLang="en-US" sz="2400" dirty="0">
                <a:solidFill>
                  <a:schemeClr val="tx1"/>
                </a:solidFill>
                <a:ea typeface="ＭＳ Ｐゴシック" panose="020B0600070205080204" pitchFamily="34" charset="-128"/>
              </a:rPr>
              <a:t>Leads to human emotions of guilt, shame, failure to do good</a:t>
            </a:r>
          </a:p>
          <a:p>
            <a:pPr>
              <a:defRPr/>
            </a:pPr>
            <a:endParaRPr lang="en-US" altLang="en-US" sz="2400" dirty="0">
              <a:solidFill>
                <a:schemeClr val="tx1"/>
              </a:solidFill>
              <a:ea typeface="ＭＳ Ｐゴシック" panose="020B0600070205080204" pitchFamily="34" charset="-128"/>
            </a:endParaRPr>
          </a:p>
          <a:p>
            <a:pPr>
              <a:defRPr/>
            </a:pPr>
            <a:r>
              <a:rPr lang="en-US" altLang="en-US" sz="2400" dirty="0">
                <a:solidFill>
                  <a:schemeClr val="tx1"/>
                </a:solidFill>
                <a:ea typeface="ＭＳ Ｐゴシック" panose="020B0600070205080204" pitchFamily="34" charset="-128"/>
              </a:rPr>
              <a:t>Military stats state more suicides come from M. I. than PTSD</a:t>
            </a:r>
          </a:p>
          <a:p>
            <a:pPr>
              <a:defRPr/>
            </a:pPr>
            <a:endParaRPr lang="en-US" sz="2400" dirty="0"/>
          </a:p>
        </p:txBody>
      </p:sp>
      <p:pic>
        <p:nvPicPr>
          <p:cNvPr id="4" name="Picture 13" descr="FBHA Logo no back">
            <a:extLst>
              <a:ext uri="{FF2B5EF4-FFF2-40B4-BE49-F238E27FC236}">
                <a16:creationId xmlns:a16="http://schemas.microsoft.com/office/drawing/2014/main" id="{E7EACF3A-83E7-D267-846D-F26A55B65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309E-FE9E-DC40-E473-AD39EFFD7A56}"/>
              </a:ext>
            </a:extLst>
          </p:cNvPr>
          <p:cNvSpPr>
            <a:spLocks noGrp="1"/>
          </p:cNvSpPr>
          <p:nvPr>
            <p:ph type="title"/>
          </p:nvPr>
        </p:nvSpPr>
        <p:spPr/>
        <p:txBody>
          <a:bodyPr/>
          <a:lstStyle/>
          <a:p>
            <a:r>
              <a:rPr lang="en-US" dirty="0"/>
              <a:t>FFBHA White Paper on</a:t>
            </a:r>
            <a:br>
              <a:rPr lang="en-US" dirty="0"/>
            </a:br>
            <a:r>
              <a:rPr lang="en-US" dirty="0"/>
              <a:t>Moral Injury (2023)</a:t>
            </a:r>
          </a:p>
        </p:txBody>
      </p:sp>
      <p:sp>
        <p:nvSpPr>
          <p:cNvPr id="3" name="Content Placeholder 2">
            <a:extLst>
              <a:ext uri="{FF2B5EF4-FFF2-40B4-BE49-F238E27FC236}">
                <a16:creationId xmlns:a16="http://schemas.microsoft.com/office/drawing/2014/main" id="{667DE8ED-0341-2AFE-A097-D199F15FEDAB}"/>
              </a:ext>
            </a:extLst>
          </p:cNvPr>
          <p:cNvSpPr>
            <a:spLocks noGrp="1"/>
          </p:cNvSpPr>
          <p:nvPr>
            <p:ph idx="1"/>
          </p:nvPr>
        </p:nvSpPr>
        <p:spPr/>
        <p:txBody>
          <a:bodyPr/>
          <a:lstStyle/>
          <a:p>
            <a:r>
              <a:rPr lang="en-US" sz="1800" dirty="0">
                <a:effectLst/>
                <a:latin typeface="TimesNewRomanPSMT"/>
              </a:rPr>
              <a:t>“Moral injury is the damage done to one’s conscience or moral compass when that person perpetrates, witnesses, or fails to prevent acts that transgress one’s own moral beliefs, values, or ethical codes of conduct.” (</a:t>
            </a:r>
            <a:r>
              <a:rPr lang="en-US" sz="1800" dirty="0" err="1">
                <a:effectLst/>
                <a:latin typeface="TimesNewRomanPSMT"/>
              </a:rPr>
              <a:t>Litz</a:t>
            </a:r>
            <a:r>
              <a:rPr lang="en-US" sz="1800" dirty="0">
                <a:effectLst/>
                <a:latin typeface="TimesNewRomanPSMT"/>
              </a:rPr>
              <a:t> et al., 2009) </a:t>
            </a:r>
            <a:endParaRPr lang="en-US" dirty="0"/>
          </a:p>
          <a:p>
            <a:pPr marL="0" indent="0">
              <a:buNone/>
            </a:pPr>
            <a:endParaRPr lang="en-US" dirty="0"/>
          </a:p>
          <a:p>
            <a:r>
              <a:rPr lang="en-US" dirty="0"/>
              <a:t>479 FFs from across the county responded to survey.</a:t>
            </a:r>
          </a:p>
          <a:p>
            <a:r>
              <a:rPr lang="en-US" dirty="0"/>
              <a:t>Nearly 58% of FFs reported experiencing a major morally injurious event.</a:t>
            </a:r>
          </a:p>
          <a:p>
            <a:r>
              <a:rPr lang="en-US" dirty="0"/>
              <a:t>50% admitted feeling emotionally detached or isolated.</a:t>
            </a:r>
          </a:p>
          <a:p>
            <a:endParaRPr lang="en-US" dirty="0"/>
          </a:p>
        </p:txBody>
      </p:sp>
      <p:pic>
        <p:nvPicPr>
          <p:cNvPr id="6" name="Picture 13" descr="FBHA Logo no back">
            <a:extLst>
              <a:ext uri="{FF2B5EF4-FFF2-40B4-BE49-F238E27FC236}">
                <a16:creationId xmlns:a16="http://schemas.microsoft.com/office/drawing/2014/main" id="{B8B3A622-93DD-9B4B-F301-9981A8792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4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941F-B046-9DC2-4760-0730B2BAC27E}"/>
              </a:ext>
            </a:extLst>
          </p:cNvPr>
          <p:cNvSpPr>
            <a:spLocks noGrp="1"/>
          </p:cNvSpPr>
          <p:nvPr>
            <p:ph type="title"/>
          </p:nvPr>
        </p:nvSpPr>
        <p:spPr/>
        <p:txBody>
          <a:bodyPr>
            <a:normAutofit/>
          </a:bodyPr>
          <a:lstStyle/>
          <a:p>
            <a:r>
              <a:rPr lang="en-US" sz="4000" dirty="0"/>
              <a:t>Add to That…</a:t>
            </a:r>
          </a:p>
        </p:txBody>
      </p:sp>
      <p:sp>
        <p:nvSpPr>
          <p:cNvPr id="3" name="Content Placeholder 2">
            <a:extLst>
              <a:ext uri="{FF2B5EF4-FFF2-40B4-BE49-F238E27FC236}">
                <a16:creationId xmlns:a16="http://schemas.microsoft.com/office/drawing/2014/main" id="{0A5510EA-12E5-8AD1-D8CD-F2AAA1F5EE02}"/>
              </a:ext>
            </a:extLst>
          </p:cNvPr>
          <p:cNvSpPr>
            <a:spLocks noGrp="1"/>
          </p:cNvSpPr>
          <p:nvPr>
            <p:ph idx="1"/>
          </p:nvPr>
        </p:nvSpPr>
        <p:spPr>
          <a:xfrm>
            <a:off x="1606045" y="2638045"/>
            <a:ext cx="5937755" cy="3457955"/>
          </a:xfrm>
        </p:spPr>
        <p:txBody>
          <a:bodyPr>
            <a:normAutofit fontScale="92500" lnSpcReduction="20000"/>
          </a:bodyPr>
          <a:lstStyle/>
          <a:p>
            <a:r>
              <a:rPr lang="en-US" sz="2800" b="1" dirty="0"/>
              <a:t>Primary Trauma</a:t>
            </a:r>
          </a:p>
          <a:p>
            <a:pPr lvl="1"/>
            <a:r>
              <a:rPr lang="en-US" sz="2600" dirty="0"/>
              <a:t>Direct exposure to incident</a:t>
            </a:r>
          </a:p>
          <a:p>
            <a:r>
              <a:rPr lang="en-US" sz="2800" b="1" dirty="0"/>
              <a:t>Secondary Trauma</a:t>
            </a:r>
          </a:p>
          <a:p>
            <a:pPr lvl="1"/>
            <a:r>
              <a:rPr lang="en-US" sz="2600" dirty="0"/>
              <a:t>Witnessed incident</a:t>
            </a:r>
          </a:p>
          <a:p>
            <a:r>
              <a:rPr lang="en-US" sz="2800" b="1" dirty="0"/>
              <a:t>Vicarious Trauma</a:t>
            </a:r>
          </a:p>
          <a:p>
            <a:pPr lvl="1"/>
            <a:r>
              <a:rPr lang="en-US" sz="2600" dirty="0"/>
              <a:t>‘Hear the stories’</a:t>
            </a:r>
          </a:p>
          <a:p>
            <a:r>
              <a:rPr lang="en-US" sz="2800" b="1" dirty="0"/>
              <a:t>Transference</a:t>
            </a:r>
          </a:p>
          <a:p>
            <a:pPr lvl="1"/>
            <a:r>
              <a:rPr lang="en-US" sz="2600" dirty="0"/>
              <a:t>‘See ourselves in them’</a:t>
            </a:r>
          </a:p>
        </p:txBody>
      </p:sp>
      <p:pic>
        <p:nvPicPr>
          <p:cNvPr id="6" name="Picture 13" descr="FBHA Logo no back">
            <a:extLst>
              <a:ext uri="{FF2B5EF4-FFF2-40B4-BE49-F238E27FC236}">
                <a16:creationId xmlns:a16="http://schemas.microsoft.com/office/drawing/2014/main" id="{CC5EC5A9-4768-A3E9-0241-78072A803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2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E24E1D1-B5C8-86B5-3D2D-65E196FD6EAA}"/>
              </a:ext>
            </a:extLst>
          </p:cNvPr>
          <p:cNvGraphicFramePr>
            <a:graphicFrameLocks noGrp="1"/>
          </p:cNvGraphicFramePr>
          <p:nvPr>
            <p:extLst>
              <p:ext uri="{D42A27DB-BD31-4B8C-83A1-F6EECF244321}">
                <p14:modId xmlns:p14="http://schemas.microsoft.com/office/powerpoint/2010/main" val="991529534"/>
              </p:ext>
            </p:extLst>
          </p:nvPr>
        </p:nvGraphicFramePr>
        <p:xfrm>
          <a:off x="228600" y="762000"/>
          <a:ext cx="8534400" cy="5664201"/>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13" descr="FBHA Logo no back">
            <a:extLst>
              <a:ext uri="{FF2B5EF4-FFF2-40B4-BE49-F238E27FC236}">
                <a16:creationId xmlns:a16="http://schemas.microsoft.com/office/drawing/2014/main" id="{6B84D81A-62FF-EEB0-BC5A-461A5C903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1445"/>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B16BDC01-6CCF-4BB2-3A39-D515AAD212B8}"/>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23AA-5EE0-E8D1-9C6B-66726475B0B3}"/>
              </a:ext>
            </a:extLst>
          </p:cNvPr>
          <p:cNvSpPr>
            <a:spLocks noGrp="1"/>
          </p:cNvSpPr>
          <p:nvPr>
            <p:ph type="title"/>
          </p:nvPr>
        </p:nvSpPr>
        <p:spPr/>
        <p:txBody>
          <a:bodyPr>
            <a:normAutofit fontScale="90000"/>
          </a:bodyPr>
          <a:lstStyle/>
          <a:p>
            <a:pPr>
              <a:lnSpc>
                <a:spcPct val="150000"/>
              </a:lnSpc>
            </a:pPr>
            <a:r>
              <a:rPr lang="en-US" altLang="en-US" sz="2400" b="1" dirty="0">
                <a:solidFill>
                  <a:schemeClr val="tx1"/>
                </a:solidFill>
                <a:latin typeface="Arial" charset="0"/>
                <a:ea typeface="ＭＳ Ｐゴシック" charset="-128"/>
              </a:rPr>
              <a:t>Negative/maladaptive stress coping mechanisms:</a:t>
            </a:r>
            <a:endParaRPr lang="en-US" dirty="0"/>
          </a:p>
        </p:txBody>
      </p:sp>
      <p:sp>
        <p:nvSpPr>
          <p:cNvPr id="15363" name="Rectangle 3">
            <a:extLst>
              <a:ext uri="{FF2B5EF4-FFF2-40B4-BE49-F238E27FC236}">
                <a16:creationId xmlns:a16="http://schemas.microsoft.com/office/drawing/2014/main" id="{E478A23D-E3BA-1959-B14D-B21CBF90D6EE}"/>
              </a:ext>
            </a:extLst>
          </p:cNvPr>
          <p:cNvSpPr>
            <a:spLocks noGrp="1" noChangeArrowheads="1"/>
          </p:cNvSpPr>
          <p:nvPr>
            <p:ph sz="half" idx="1"/>
          </p:nvPr>
        </p:nvSpPr>
        <p:spPr>
          <a:xfrm>
            <a:off x="1102241" y="2438400"/>
            <a:ext cx="3288023" cy="3581400"/>
          </a:xfrm>
        </p:spPr>
        <p:txBody>
          <a:bodyPr rtlCol="0">
            <a:normAutofit fontScale="77500" lnSpcReduction="20000"/>
          </a:bodyPr>
          <a:lstStyle/>
          <a:p>
            <a:pPr eaLnBrk="1" fontAlgn="auto" hangingPunct="1">
              <a:lnSpc>
                <a:spcPct val="150000"/>
              </a:lnSpc>
              <a:spcAft>
                <a:spcPts val="0"/>
              </a:spcAft>
              <a:buClr>
                <a:schemeClr val="tx1"/>
              </a:buClr>
              <a:buFont typeface="Arial" charset="0"/>
              <a:buChar char="•"/>
              <a:defRPr/>
            </a:pPr>
            <a:r>
              <a:rPr lang="en-US" altLang="en-US" sz="3100" dirty="0">
                <a:solidFill>
                  <a:schemeClr val="tx1"/>
                </a:solidFill>
                <a:latin typeface="Arial" charset="0"/>
                <a:ea typeface="ＭＳ Ｐゴシック" charset="-128"/>
              </a:rPr>
              <a:t>Illicit drugs</a:t>
            </a:r>
          </a:p>
          <a:p>
            <a:pPr eaLnBrk="1" fontAlgn="auto" hangingPunct="1">
              <a:lnSpc>
                <a:spcPct val="150000"/>
              </a:lnSpc>
              <a:spcAft>
                <a:spcPts val="0"/>
              </a:spcAft>
              <a:buClr>
                <a:schemeClr val="tx1"/>
              </a:buClr>
              <a:buFont typeface="Arial" charset="0"/>
              <a:buChar char="•"/>
              <a:defRPr/>
            </a:pPr>
            <a:r>
              <a:rPr lang="en-US" altLang="en-US" sz="3100" dirty="0">
                <a:solidFill>
                  <a:schemeClr val="tx1"/>
                </a:solidFill>
                <a:latin typeface="Arial" charset="0"/>
                <a:ea typeface="ＭＳ Ｐゴシック" charset="-128"/>
              </a:rPr>
              <a:t>Pain Medicines</a:t>
            </a:r>
          </a:p>
          <a:p>
            <a:pPr eaLnBrk="1" fontAlgn="auto" hangingPunct="1">
              <a:lnSpc>
                <a:spcPct val="150000"/>
              </a:lnSpc>
              <a:spcAft>
                <a:spcPts val="0"/>
              </a:spcAft>
              <a:buClr>
                <a:schemeClr val="tx1"/>
              </a:buClr>
              <a:buFont typeface="Arial" charset="0"/>
              <a:buChar char="•"/>
              <a:defRPr/>
            </a:pPr>
            <a:r>
              <a:rPr lang="en-US" altLang="en-US" sz="3100" dirty="0">
                <a:solidFill>
                  <a:schemeClr val="tx1"/>
                </a:solidFill>
                <a:latin typeface="Arial" charset="0"/>
                <a:ea typeface="ＭＳ Ｐゴシック" charset="-128"/>
              </a:rPr>
              <a:t>Alcohol-Receptors in the brain</a:t>
            </a:r>
          </a:p>
          <a:p>
            <a:pPr eaLnBrk="1" fontAlgn="auto" hangingPunct="1">
              <a:lnSpc>
                <a:spcPct val="150000"/>
              </a:lnSpc>
              <a:spcAft>
                <a:spcPts val="0"/>
              </a:spcAft>
              <a:buClr>
                <a:schemeClr val="tx1"/>
              </a:buClr>
              <a:buFont typeface="Arial" charset="0"/>
              <a:buChar char="•"/>
              <a:defRPr/>
            </a:pPr>
            <a:r>
              <a:rPr lang="en-US" altLang="en-US" sz="3100" dirty="0">
                <a:solidFill>
                  <a:schemeClr val="tx1"/>
                </a:solidFill>
                <a:latin typeface="Arial" charset="0"/>
                <a:ea typeface="ＭＳ Ｐゴシック" charset="-128"/>
              </a:rPr>
              <a:t>Smoking-Nicotine Receptors </a:t>
            </a:r>
          </a:p>
          <a:p>
            <a:pPr eaLnBrk="1" fontAlgn="auto" hangingPunct="1">
              <a:lnSpc>
                <a:spcPct val="80000"/>
              </a:lnSpc>
              <a:spcAft>
                <a:spcPts val="0"/>
              </a:spcAft>
              <a:buFontTx/>
              <a:buNone/>
              <a:defRPr/>
            </a:pPr>
            <a:endParaRPr lang="en-US" altLang="en-US" sz="1900" dirty="0">
              <a:solidFill>
                <a:schemeClr val="tx1">
                  <a:lumMod val="85000"/>
                  <a:lumOff val="15000"/>
                </a:schemeClr>
              </a:solidFill>
              <a:latin typeface="Arial" charset="0"/>
              <a:ea typeface="ＭＳ Ｐゴシック" charset="-128"/>
            </a:endParaRPr>
          </a:p>
        </p:txBody>
      </p:sp>
      <p:sp>
        <p:nvSpPr>
          <p:cNvPr id="4" name="Content Placeholder 3">
            <a:extLst>
              <a:ext uri="{FF2B5EF4-FFF2-40B4-BE49-F238E27FC236}">
                <a16:creationId xmlns:a16="http://schemas.microsoft.com/office/drawing/2014/main" id="{DE3AADC2-F64E-EE98-E27F-7BBB3F63EF34}"/>
              </a:ext>
            </a:extLst>
          </p:cNvPr>
          <p:cNvSpPr>
            <a:spLocks noGrp="1"/>
          </p:cNvSpPr>
          <p:nvPr>
            <p:ph sz="half" idx="2"/>
          </p:nvPr>
        </p:nvSpPr>
        <p:spPr>
          <a:xfrm>
            <a:off x="4751243" y="2438400"/>
            <a:ext cx="3290516" cy="3581400"/>
          </a:xfrm>
        </p:spPr>
        <p:txBody>
          <a:bodyPr>
            <a:normAutofit fontScale="77500" lnSpcReduction="20000"/>
          </a:bodyPr>
          <a:lstStyle/>
          <a:p>
            <a:pPr eaLnBrk="1" fontAlgn="auto" hangingPunct="1">
              <a:lnSpc>
                <a:spcPct val="170000"/>
              </a:lnSpc>
              <a:spcAft>
                <a:spcPts val="0"/>
              </a:spcAft>
              <a:buClr>
                <a:schemeClr val="tx1"/>
              </a:buClr>
              <a:buFont typeface="Arial" charset="0"/>
              <a:buChar char="•"/>
              <a:defRPr/>
            </a:pPr>
            <a:r>
              <a:rPr lang="en-US" altLang="en-US" sz="3100" dirty="0">
                <a:solidFill>
                  <a:schemeClr val="tx1"/>
                </a:solidFill>
                <a:latin typeface="Arial" charset="0"/>
                <a:ea typeface="ＭＳ Ｐゴシック" charset="-128"/>
              </a:rPr>
              <a:t>Over-Eating</a:t>
            </a:r>
          </a:p>
          <a:p>
            <a:pPr eaLnBrk="1" fontAlgn="auto" hangingPunct="1">
              <a:lnSpc>
                <a:spcPct val="170000"/>
              </a:lnSpc>
              <a:spcAft>
                <a:spcPts val="0"/>
              </a:spcAft>
              <a:buClr>
                <a:schemeClr val="tx1"/>
              </a:buClr>
              <a:buFont typeface="Arial" charset="0"/>
              <a:buChar char="•"/>
              <a:defRPr/>
            </a:pPr>
            <a:r>
              <a:rPr lang="en-US" altLang="en-US" sz="3100" dirty="0">
                <a:solidFill>
                  <a:schemeClr val="tx1"/>
                </a:solidFill>
                <a:latin typeface="Arial" charset="0"/>
                <a:ea typeface="ＭＳ Ｐゴシック" charset="-128"/>
              </a:rPr>
              <a:t>Communications</a:t>
            </a:r>
          </a:p>
          <a:p>
            <a:pPr lvl="1">
              <a:lnSpc>
                <a:spcPct val="170000"/>
              </a:lnSpc>
              <a:buClr>
                <a:schemeClr val="tx1"/>
              </a:buClr>
              <a:buFont typeface="Arial" charset="0"/>
              <a:buChar char="•"/>
              <a:defRPr/>
            </a:pPr>
            <a:r>
              <a:rPr lang="en-US" altLang="en-US" sz="2900" dirty="0">
                <a:solidFill>
                  <a:schemeClr val="tx1"/>
                </a:solidFill>
                <a:latin typeface="Arial" charset="0"/>
                <a:ea typeface="ＭＳ Ｐゴシック" charset="-128"/>
              </a:rPr>
              <a:t>Lack of, or ineffective</a:t>
            </a:r>
          </a:p>
          <a:p>
            <a:pPr eaLnBrk="1" fontAlgn="auto" hangingPunct="1">
              <a:lnSpc>
                <a:spcPct val="170000"/>
              </a:lnSpc>
              <a:spcAft>
                <a:spcPts val="0"/>
              </a:spcAft>
              <a:buClr>
                <a:schemeClr val="tx1"/>
              </a:buClr>
              <a:buFont typeface="Arial" charset="0"/>
              <a:buChar char="•"/>
              <a:defRPr/>
            </a:pPr>
            <a:r>
              <a:rPr lang="en-US" altLang="en-US" sz="3100" dirty="0">
                <a:solidFill>
                  <a:schemeClr val="tx1"/>
                </a:solidFill>
                <a:latin typeface="Arial" charset="0"/>
                <a:ea typeface="ＭＳ Ｐゴシック" charset="-128"/>
              </a:rPr>
              <a:t>Self-destructive, risky behaviors</a:t>
            </a:r>
          </a:p>
          <a:p>
            <a:endParaRPr lang="en-US" dirty="0"/>
          </a:p>
        </p:txBody>
      </p:sp>
      <p:pic>
        <p:nvPicPr>
          <p:cNvPr id="3" name="Picture 13" descr="FBHA Logo no back">
            <a:extLst>
              <a:ext uri="{FF2B5EF4-FFF2-40B4-BE49-F238E27FC236}">
                <a16:creationId xmlns:a16="http://schemas.microsoft.com/office/drawing/2014/main" id="{8056F6A3-7870-EE01-70DD-E436C99B1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9111"/>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C86A2C9-D094-6413-908C-B0225FE9FE51}"/>
              </a:ext>
            </a:extLst>
          </p:cNvPr>
          <p:cNvSpPr txBox="1"/>
          <p:nvPr/>
        </p:nvSpPr>
        <p:spPr>
          <a:xfrm>
            <a:off x="3419637" y="5791200"/>
            <a:ext cx="2302233" cy="707886"/>
          </a:xfrm>
          <a:prstGeom prst="rect">
            <a:avLst/>
          </a:prstGeom>
          <a:noFill/>
        </p:spPr>
        <p:txBody>
          <a:bodyPr wrap="none" rtlCol="0">
            <a:spAutoFit/>
          </a:bodyPr>
          <a:lstStyle/>
          <a:p>
            <a:r>
              <a:rPr lang="en-US" sz="4000" dirty="0">
                <a:solidFill>
                  <a:srgbClr val="FF0000"/>
                </a:solidFill>
                <a:latin typeface="American Typewriter" panose="02090604020004020304" pitchFamily="18" charset="77"/>
              </a:rPr>
              <a:t>SUICIDE</a:t>
            </a:r>
          </a:p>
        </p:txBody>
      </p:sp>
    </p:spTree>
    <p:extLst>
      <p:ext uri="{BB962C8B-B14F-4D97-AF65-F5344CB8AC3E}">
        <p14:creationId xmlns:p14="http://schemas.microsoft.com/office/powerpoint/2010/main" val="334083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5D5A-09BF-73A7-B523-08BB1AFA0540}"/>
              </a:ext>
            </a:extLst>
          </p:cNvPr>
          <p:cNvSpPr>
            <a:spLocks noGrp="1"/>
          </p:cNvSpPr>
          <p:nvPr>
            <p:ph type="ctrTitle"/>
          </p:nvPr>
        </p:nvSpPr>
        <p:spPr>
          <a:xfrm>
            <a:off x="1447799" y="838200"/>
            <a:ext cx="6594475" cy="1981200"/>
          </a:xfrm>
        </p:spPr>
        <p:txBody>
          <a:bodyPr/>
          <a:lstStyle/>
          <a:p>
            <a:pPr>
              <a:defRPr/>
            </a:pPr>
            <a:r>
              <a:rPr lang="en-US" dirty="0"/>
              <a:t>Why are we killing ourselves???</a:t>
            </a:r>
          </a:p>
        </p:txBody>
      </p:sp>
      <p:pic>
        <p:nvPicPr>
          <p:cNvPr id="5" name="Picture 13" descr="FBHA Logo no back">
            <a:extLst>
              <a:ext uri="{FF2B5EF4-FFF2-40B4-BE49-F238E27FC236}">
                <a16:creationId xmlns:a16="http://schemas.microsoft.com/office/drawing/2014/main" id="{83C292BA-84A9-A3B1-902B-96D54579C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1445"/>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5">
            <a:extLst>
              <a:ext uri="{FF2B5EF4-FFF2-40B4-BE49-F238E27FC236}">
                <a16:creationId xmlns:a16="http://schemas.microsoft.com/office/drawing/2014/main" id="{C4443E04-2D7D-5E8F-F34B-7CB7AF98E6BD}"/>
              </a:ext>
            </a:extLst>
          </p:cNvPr>
          <p:cNvSpPr>
            <a:spLocks noGrp="1"/>
          </p:cNvSpPr>
          <p:nvPr>
            <p:ph type="subTitle" idx="1"/>
          </p:nvPr>
        </p:nvSpPr>
        <p:spPr/>
        <p:txBody>
          <a:bodyPr>
            <a:normAutofit/>
          </a:bodyPr>
          <a:lstStyle/>
          <a:p>
            <a:r>
              <a:rPr lang="en-US" sz="3200" dirty="0">
                <a:solidFill>
                  <a:srgbClr val="FF0000"/>
                </a:solidFill>
              </a:rPr>
              <a:t>Are FFs more likely to die by suicide than from LODD?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7A9B-BA0E-875E-A218-EA91759720BA}"/>
              </a:ext>
            </a:extLst>
          </p:cNvPr>
          <p:cNvSpPr>
            <a:spLocks noGrp="1"/>
          </p:cNvSpPr>
          <p:nvPr>
            <p:ph type="title"/>
          </p:nvPr>
        </p:nvSpPr>
        <p:spPr>
          <a:xfrm>
            <a:off x="1603122" y="606873"/>
            <a:ext cx="5937755" cy="1188720"/>
          </a:xfrm>
        </p:spPr>
        <p:txBody>
          <a:bodyPr/>
          <a:lstStyle/>
          <a:p>
            <a:r>
              <a:rPr lang="en-US" dirty="0"/>
              <a:t>Is suicide a preventable form of death?</a:t>
            </a:r>
          </a:p>
        </p:txBody>
      </p:sp>
      <p:pic>
        <p:nvPicPr>
          <p:cNvPr id="7" name="Picture 2">
            <a:extLst>
              <a:ext uri="{FF2B5EF4-FFF2-40B4-BE49-F238E27FC236}">
                <a16:creationId xmlns:a16="http://schemas.microsoft.com/office/drawing/2014/main" id="{EC80830D-89A3-AE8B-BA0B-C51E6204B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015" y="1905000"/>
            <a:ext cx="4589967" cy="45899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FBHA Logo no back">
            <a:extLst>
              <a:ext uri="{FF2B5EF4-FFF2-40B4-BE49-F238E27FC236}">
                <a16:creationId xmlns:a16="http://schemas.microsoft.com/office/drawing/2014/main" id="{2E8703CB-BD30-6F97-6AB0-A1D03A094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1445"/>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71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B7D38-83D5-6C1F-DEEE-3B5D9645B943}"/>
              </a:ext>
            </a:extLst>
          </p:cNvPr>
          <p:cNvSpPr>
            <a:spLocks noGrp="1"/>
          </p:cNvSpPr>
          <p:nvPr>
            <p:ph type="title"/>
          </p:nvPr>
        </p:nvSpPr>
        <p:spPr>
          <a:xfrm>
            <a:off x="1606045" y="505285"/>
            <a:ext cx="5937755" cy="1188720"/>
          </a:xfrm>
        </p:spPr>
        <p:txBody>
          <a:bodyPr>
            <a:normAutofit fontScale="90000"/>
          </a:bodyPr>
          <a:lstStyle/>
          <a:p>
            <a:r>
              <a:rPr lang="en-US" altLang="en-US" sz="2400" b="1" u="sng" dirty="0">
                <a:solidFill>
                  <a:schemeClr val="tx1"/>
                </a:solidFill>
                <a:latin typeface="Arial" panose="020B0604020202020204" pitchFamily="34" charset="0"/>
                <a:ea typeface="ＭＳ Ｐゴシック" panose="020B0600070205080204" pitchFamily="34" charset="-128"/>
              </a:rPr>
              <a:t>David Dangerfield: Facebook Oct 15, 2016</a:t>
            </a:r>
            <a:br>
              <a:rPr lang="en-US" altLang="en-US" sz="2400" b="1" u="sng" dirty="0">
                <a:solidFill>
                  <a:schemeClr val="tx1"/>
                </a:solidFill>
                <a:latin typeface="Arial" panose="020B0604020202020204" pitchFamily="34" charset="0"/>
                <a:ea typeface="ＭＳ Ｐゴシック" panose="020B0600070205080204" pitchFamily="34" charset="-128"/>
              </a:rPr>
            </a:br>
            <a:endParaRPr lang="en-US" dirty="0"/>
          </a:p>
        </p:txBody>
      </p:sp>
      <p:sp>
        <p:nvSpPr>
          <p:cNvPr id="44033" name="Content Placeholder 1">
            <a:extLst>
              <a:ext uri="{FF2B5EF4-FFF2-40B4-BE49-F238E27FC236}">
                <a16:creationId xmlns:a16="http://schemas.microsoft.com/office/drawing/2014/main" id="{46D1510F-CAEF-9A61-476C-0AFC9CD3AE6A}"/>
              </a:ext>
            </a:extLst>
          </p:cNvPr>
          <p:cNvSpPr>
            <a:spLocks noGrp="1"/>
          </p:cNvSpPr>
          <p:nvPr>
            <p:ph idx="1"/>
          </p:nvPr>
        </p:nvSpPr>
        <p:spPr>
          <a:xfrm>
            <a:off x="1666480" y="1878008"/>
            <a:ext cx="5937755" cy="3101983"/>
          </a:xfrm>
        </p:spPr>
        <p:txBody>
          <a:bodyPr>
            <a:normAutofit fontScale="92500" lnSpcReduction="20000"/>
          </a:bodyPr>
          <a:lstStyle/>
          <a:p>
            <a:pPr marL="0" indent="0" eaLnBrk="1" hangingPunct="1">
              <a:spcBef>
                <a:spcPct val="0"/>
              </a:spcBef>
              <a:buFont typeface="Wingdings 2" pitchFamily="2" charset="2"/>
              <a:buNone/>
            </a:pPr>
            <a:endParaRPr lang="en-US" altLang="en-US" i="1" dirty="0">
              <a:solidFill>
                <a:srgbClr val="0000B9"/>
              </a:solidFill>
              <a:latin typeface="Arial" panose="020B0604020202020204" pitchFamily="34" charset="0"/>
              <a:ea typeface="ＭＳ Ｐゴシック" panose="020B0600070205080204" pitchFamily="34" charset="-128"/>
            </a:endParaRPr>
          </a:p>
          <a:p>
            <a:pPr marL="0" indent="0" eaLnBrk="1" hangingPunct="1">
              <a:spcBef>
                <a:spcPct val="0"/>
              </a:spcBef>
              <a:buFont typeface="Wingdings 2" pitchFamily="2" charset="2"/>
              <a:buNone/>
            </a:pPr>
            <a:r>
              <a:rPr lang="en-US" altLang="en-US" sz="2800" i="1" dirty="0">
                <a:solidFill>
                  <a:schemeClr val="tx1"/>
                </a:solidFill>
                <a:latin typeface="Arial" panose="020B0604020202020204" pitchFamily="34" charset="0"/>
                <a:ea typeface="ＭＳ Ｐゴシック" panose="020B0600070205080204" pitchFamily="34" charset="-128"/>
              </a:rPr>
              <a:t>“PTSD for Firefighters is real. If your loved one is experiencing signs get them help quickly. 27 years of deaths and babies dying in your hands is a memory that you will never get rid off. It haunted me daily until now. My love to my crews. Be safe, take care. I love you all.”</a:t>
            </a:r>
            <a:endParaRPr lang="en-US" altLang="en-US" sz="2800" i="1" dirty="0">
              <a:solidFill>
                <a:schemeClr val="tx1"/>
              </a:solidFill>
              <a:ea typeface="ＭＳ Ｐゴシック" panose="020B0600070205080204" pitchFamily="34" charset="-128"/>
            </a:endParaRPr>
          </a:p>
        </p:txBody>
      </p:sp>
      <p:pic>
        <p:nvPicPr>
          <p:cNvPr id="44034" name="Picture 2">
            <a:extLst>
              <a:ext uri="{FF2B5EF4-FFF2-40B4-BE49-F238E27FC236}">
                <a16:creationId xmlns:a16="http://schemas.microsoft.com/office/drawing/2014/main" id="{CE537FA2-4BFE-4B99-54F5-9F15185A55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495800"/>
            <a:ext cx="303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FBHA Logo no back">
            <a:extLst>
              <a:ext uri="{FF2B5EF4-FFF2-40B4-BE49-F238E27FC236}">
                <a16:creationId xmlns:a16="http://schemas.microsoft.com/office/drawing/2014/main" id="{6957110E-6A63-82E5-E7A9-37257E17D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1445"/>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D38A-CFD2-A220-DF39-787FA7AD936B}"/>
              </a:ext>
            </a:extLst>
          </p:cNvPr>
          <p:cNvSpPr>
            <a:spLocks noGrp="1"/>
          </p:cNvSpPr>
          <p:nvPr>
            <p:ph type="title"/>
          </p:nvPr>
        </p:nvSpPr>
        <p:spPr/>
        <p:txBody>
          <a:bodyPr/>
          <a:lstStyle/>
          <a:p>
            <a:pPr>
              <a:defRPr/>
            </a:pPr>
            <a:r>
              <a:rPr lang="en-US" dirty="0"/>
              <a:t>Leslie Dangerfield</a:t>
            </a:r>
          </a:p>
        </p:txBody>
      </p:sp>
      <p:pic>
        <p:nvPicPr>
          <p:cNvPr id="7" name="Picture 13" descr="FBHA Logo no back">
            <a:extLst>
              <a:ext uri="{FF2B5EF4-FFF2-40B4-BE49-F238E27FC236}">
                <a16:creationId xmlns:a16="http://schemas.microsoft.com/office/drawing/2014/main" id="{43FDA71A-6609-618A-24E8-AE55035C7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Jeff Dill-Dangerfield video - 2-26-2018_8-22-23.mp4">
            <a:hlinkClick r:id="" action="ppaction://media"/>
            <a:extLst>
              <a:ext uri="{FF2B5EF4-FFF2-40B4-BE49-F238E27FC236}">
                <a16:creationId xmlns:a16="http://schemas.microsoft.com/office/drawing/2014/main" id="{3E75732C-9A64-B3C0-86B6-82C8422CDB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17688" y="2638425"/>
            <a:ext cx="5514975" cy="3101975"/>
          </a:xfrm>
        </p:spPr>
      </p:pic>
      <p:sp>
        <p:nvSpPr>
          <p:cNvPr id="8" name="Footer Placeholder 4">
            <a:extLst>
              <a:ext uri="{FF2B5EF4-FFF2-40B4-BE49-F238E27FC236}">
                <a16:creationId xmlns:a16="http://schemas.microsoft.com/office/drawing/2014/main" id="{D5BF14D9-866E-5BE0-9F02-C45E39EAE736}"/>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97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A7DAC-A3E3-9233-6552-9E492FC81F64}"/>
              </a:ext>
            </a:extLst>
          </p:cNvPr>
          <p:cNvSpPr>
            <a:spLocks noGrp="1"/>
          </p:cNvSpPr>
          <p:nvPr>
            <p:ph type="title"/>
          </p:nvPr>
        </p:nvSpPr>
        <p:spPr/>
        <p:txBody>
          <a:bodyPr/>
          <a:lstStyle/>
          <a:p>
            <a:r>
              <a:rPr lang="en-US" dirty="0"/>
              <a:t>New Stresses in the fire service</a:t>
            </a:r>
          </a:p>
        </p:txBody>
      </p:sp>
      <p:sp>
        <p:nvSpPr>
          <p:cNvPr id="5" name="Content Placeholder 4">
            <a:extLst>
              <a:ext uri="{FF2B5EF4-FFF2-40B4-BE49-F238E27FC236}">
                <a16:creationId xmlns:a16="http://schemas.microsoft.com/office/drawing/2014/main" id="{5F95D33D-1285-FBAE-A913-AB47AD492184}"/>
              </a:ext>
            </a:extLst>
          </p:cNvPr>
          <p:cNvSpPr>
            <a:spLocks noGrp="1"/>
          </p:cNvSpPr>
          <p:nvPr>
            <p:ph sz="half" idx="1"/>
          </p:nvPr>
        </p:nvSpPr>
        <p:spPr>
          <a:xfrm>
            <a:off x="1102239" y="2638044"/>
            <a:ext cx="3288023" cy="3701034"/>
          </a:xfrm>
        </p:spPr>
        <p:txBody>
          <a:bodyPr>
            <a:normAutofit fontScale="77500" lnSpcReduction="20000"/>
          </a:bodyPr>
          <a:lstStyle/>
          <a:p>
            <a:r>
              <a:rPr lang="en-US" dirty="0"/>
              <a:t>We have become the “Swiss Army Knife” of public safety</a:t>
            </a:r>
          </a:p>
          <a:p>
            <a:r>
              <a:rPr lang="en-US" dirty="0"/>
              <a:t>Different fires, different pts, different buildings</a:t>
            </a:r>
          </a:p>
          <a:p>
            <a:r>
              <a:rPr lang="en-US" dirty="0"/>
              <a:t>The evolution to the “All Hazards” department</a:t>
            </a:r>
          </a:p>
          <a:p>
            <a:r>
              <a:rPr lang="en-US" dirty="0"/>
              <a:t>When a citizen has lost control – they will call the fire department – we are expected to bring calm to the chaos</a:t>
            </a:r>
          </a:p>
          <a:p>
            <a:r>
              <a:rPr lang="en-US" b="1" dirty="0"/>
              <a:t>New roles &amp; responsibilities</a:t>
            </a:r>
            <a:endParaRPr lang="en-US" dirty="0"/>
          </a:p>
          <a:p>
            <a:r>
              <a:rPr lang="en-US" dirty="0"/>
              <a:t>Cultural obstacles</a:t>
            </a:r>
          </a:p>
          <a:p>
            <a:r>
              <a:rPr lang="en-US" dirty="0"/>
              <a:t>Studies have found stress-related mental health issues among first responders at a higher rate than the general population</a:t>
            </a:r>
          </a:p>
          <a:p>
            <a:endParaRPr lang="en-US" dirty="0"/>
          </a:p>
        </p:txBody>
      </p:sp>
      <p:sp>
        <p:nvSpPr>
          <p:cNvPr id="7" name="Content Placeholder 6">
            <a:extLst>
              <a:ext uri="{FF2B5EF4-FFF2-40B4-BE49-F238E27FC236}">
                <a16:creationId xmlns:a16="http://schemas.microsoft.com/office/drawing/2014/main" id="{B2C0FFDC-5D00-EF37-9126-04689357FC18}"/>
              </a:ext>
            </a:extLst>
          </p:cNvPr>
          <p:cNvSpPr>
            <a:spLocks noGrp="1"/>
          </p:cNvSpPr>
          <p:nvPr>
            <p:ph sz="half" idx="2"/>
          </p:nvPr>
        </p:nvSpPr>
        <p:spPr/>
        <p:txBody>
          <a:bodyPr>
            <a:normAutofit fontScale="77500" lnSpcReduction="20000"/>
          </a:bodyPr>
          <a:lstStyle/>
          <a:p>
            <a:endParaRPr lang="en-US"/>
          </a:p>
        </p:txBody>
      </p:sp>
      <p:pic>
        <p:nvPicPr>
          <p:cNvPr id="6" name="Picture 5">
            <a:extLst>
              <a:ext uri="{FF2B5EF4-FFF2-40B4-BE49-F238E27FC236}">
                <a16:creationId xmlns:a16="http://schemas.microsoft.com/office/drawing/2014/main" id="{92303733-6D8B-CB4F-4F1D-FACBE63ABCEA}"/>
              </a:ext>
            </a:extLst>
          </p:cNvPr>
          <p:cNvPicPr>
            <a:picLocks noChangeAspect="1"/>
          </p:cNvPicPr>
          <p:nvPr/>
        </p:nvPicPr>
        <p:blipFill rotWithShape="1">
          <a:blip r:embed="rId2">
            <a:extLst>
              <a:ext uri="{28A0092B-C50C-407E-A947-70E740481C1C}">
                <a14:useLocalDpi xmlns:a14="http://schemas.microsoft.com/office/drawing/2010/main" val="0"/>
              </a:ext>
            </a:extLst>
          </a:blip>
          <a:srcRect l="6956" t="9449" r="28211" b="7174"/>
          <a:stretch/>
        </p:blipFill>
        <p:spPr>
          <a:xfrm>
            <a:off x="4753737" y="2611767"/>
            <a:ext cx="2750649" cy="3727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3" descr="FBHA Logo no back">
            <a:extLst>
              <a:ext uri="{FF2B5EF4-FFF2-40B4-BE49-F238E27FC236}">
                <a16:creationId xmlns:a16="http://schemas.microsoft.com/office/drawing/2014/main" id="{A35722E6-3146-630F-08AA-6341E2F0A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2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BDBB87-2DD8-0528-C70A-B7631F204C02}"/>
              </a:ext>
            </a:extLst>
          </p:cNvPr>
          <p:cNvSpPr>
            <a:spLocks noGrp="1"/>
          </p:cNvSpPr>
          <p:nvPr>
            <p:ph type="title"/>
          </p:nvPr>
        </p:nvSpPr>
        <p:spPr/>
        <p:txBody>
          <a:bodyPr>
            <a:normAutofit/>
          </a:bodyPr>
          <a:lstStyle/>
          <a:p>
            <a:r>
              <a:rPr lang="en-US" sz="3200" dirty="0"/>
              <a:t>Words Matter</a:t>
            </a:r>
          </a:p>
        </p:txBody>
      </p:sp>
      <p:sp>
        <p:nvSpPr>
          <p:cNvPr id="5" name="Content Placeholder 4">
            <a:extLst>
              <a:ext uri="{FF2B5EF4-FFF2-40B4-BE49-F238E27FC236}">
                <a16:creationId xmlns:a16="http://schemas.microsoft.com/office/drawing/2014/main" id="{B9BCF88B-969E-7B79-D477-CFFEBADF2F8C}"/>
              </a:ext>
            </a:extLst>
          </p:cNvPr>
          <p:cNvSpPr>
            <a:spLocks noGrp="1"/>
          </p:cNvSpPr>
          <p:nvPr>
            <p:ph idx="1"/>
          </p:nvPr>
        </p:nvSpPr>
        <p:spPr/>
        <p:txBody>
          <a:bodyPr>
            <a:normAutofit/>
          </a:bodyPr>
          <a:lstStyle/>
          <a:p>
            <a:r>
              <a:rPr lang="en-US" sz="2800" i="1" dirty="0"/>
              <a:t>“Died by suicide”</a:t>
            </a:r>
          </a:p>
          <a:p>
            <a:pPr lvl="1"/>
            <a:r>
              <a:rPr lang="en-US" sz="2400" dirty="0"/>
              <a:t>Important on how we phrase this</a:t>
            </a:r>
          </a:p>
          <a:p>
            <a:pPr lvl="1"/>
            <a:r>
              <a:rPr lang="en-US" sz="2400" dirty="0"/>
              <a:t>“Committed” has a negative connotation (i.e. committed a crime, committed a sin…)</a:t>
            </a:r>
          </a:p>
          <a:p>
            <a:pPr lvl="1"/>
            <a:r>
              <a:rPr lang="en-US" sz="2400" dirty="0"/>
              <a:t>It matters to family, friends, colleagues</a:t>
            </a:r>
          </a:p>
        </p:txBody>
      </p:sp>
      <p:pic>
        <p:nvPicPr>
          <p:cNvPr id="6" name="Picture 13" descr="FBHA Logo no back">
            <a:extLst>
              <a:ext uri="{FF2B5EF4-FFF2-40B4-BE49-F238E27FC236}">
                <a16:creationId xmlns:a16="http://schemas.microsoft.com/office/drawing/2014/main" id="{64096235-8838-E1F6-772B-E8C653CB0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60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9B2A-66A4-A5A0-9C57-B674DA12F443}"/>
              </a:ext>
            </a:extLst>
          </p:cNvPr>
          <p:cNvSpPr>
            <a:spLocks noGrp="1"/>
          </p:cNvSpPr>
          <p:nvPr>
            <p:ph type="title"/>
          </p:nvPr>
        </p:nvSpPr>
        <p:spPr/>
        <p:txBody>
          <a:bodyPr/>
          <a:lstStyle/>
          <a:p>
            <a:r>
              <a:rPr lang="en-US" dirty="0"/>
              <a:t>Suicide Globally</a:t>
            </a:r>
          </a:p>
        </p:txBody>
      </p:sp>
      <p:sp>
        <p:nvSpPr>
          <p:cNvPr id="3" name="Content Placeholder 2">
            <a:extLst>
              <a:ext uri="{FF2B5EF4-FFF2-40B4-BE49-F238E27FC236}">
                <a16:creationId xmlns:a16="http://schemas.microsoft.com/office/drawing/2014/main" id="{9A63D178-ED5F-DB53-59C6-758ADB97E0CE}"/>
              </a:ext>
            </a:extLst>
          </p:cNvPr>
          <p:cNvSpPr>
            <a:spLocks noGrp="1"/>
          </p:cNvSpPr>
          <p:nvPr>
            <p:ph idx="1"/>
          </p:nvPr>
        </p:nvSpPr>
        <p:spPr>
          <a:xfrm>
            <a:off x="1606045" y="2638045"/>
            <a:ext cx="5937755" cy="3610355"/>
          </a:xfrm>
        </p:spPr>
        <p:txBody>
          <a:bodyPr/>
          <a:lstStyle/>
          <a:p>
            <a:r>
              <a:rPr lang="en-US" sz="2400" dirty="0"/>
              <a:t>Approximately 700,000 people die each year by suicide</a:t>
            </a:r>
          </a:p>
          <a:p>
            <a:r>
              <a:rPr lang="en-US" sz="2400" dirty="0"/>
              <a:t>One in every 100 deaths = suicide</a:t>
            </a:r>
          </a:p>
          <a:p>
            <a:r>
              <a:rPr lang="en-US" sz="2400" dirty="0"/>
              <a:t>Men 2X more likely</a:t>
            </a:r>
          </a:p>
          <a:p>
            <a:r>
              <a:rPr lang="en-US" sz="2400" dirty="0"/>
              <a:t>Almost 60% before age 50</a:t>
            </a:r>
          </a:p>
          <a:p>
            <a:r>
              <a:rPr lang="en-US" sz="2400" dirty="0"/>
              <a:t>Persons with depression 20X</a:t>
            </a:r>
          </a:p>
          <a:p>
            <a:r>
              <a:rPr lang="en-US" sz="2400" dirty="0"/>
              <a:t>Global phenomenon</a:t>
            </a:r>
          </a:p>
          <a:p>
            <a:endParaRPr lang="en-US" dirty="0"/>
          </a:p>
        </p:txBody>
      </p:sp>
      <p:pic>
        <p:nvPicPr>
          <p:cNvPr id="4" name="Picture 3">
            <a:extLst>
              <a:ext uri="{FF2B5EF4-FFF2-40B4-BE49-F238E27FC236}">
                <a16:creationId xmlns:a16="http://schemas.microsoft.com/office/drawing/2014/main" id="{1639CB5C-04D5-1F70-1813-AE3E58A9CC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1667" y1="28000" x2="53222" y2="2222"/>
                        <a14:foregroundMark x1="26000" y1="8778" x2="41111" y2="1222"/>
                        <a14:foregroundMark x1="17667" y1="37000" x2="44111" y2="16111"/>
                        <a14:foregroundMark x1="75333" y1="89333" x2="97778" y2="59444"/>
                        <a14:foregroundMark x1="35111" y1="91667" x2="65778" y2="94444"/>
                        <a14:foregroundMark x1="57222" y1="4778" x2="37889" y2="20889"/>
                        <a14:foregroundMark x1="40333" y1="23889" x2="36333" y2="33778"/>
                        <a14:foregroundMark x1="30778" y1="5333" x2="38889" y2="1222"/>
                        <a14:foregroundMark x1="38111" y1="2000" x2="43111" y2="0"/>
                      </a14:backgroundRemoval>
                    </a14:imgEffect>
                  </a14:imgLayer>
                </a14:imgProps>
              </a:ext>
            </a:extLst>
          </a:blip>
          <a:stretch>
            <a:fillRect/>
          </a:stretch>
        </p:blipFill>
        <p:spPr>
          <a:xfrm>
            <a:off x="6132484" y="3770284"/>
            <a:ext cx="2097116" cy="2097116"/>
          </a:xfrm>
          <a:prstGeom prst="rect">
            <a:avLst/>
          </a:prstGeom>
          <a:effectLst>
            <a:outerShdw blurRad="50800" dist="38100" dir="2700000" algn="tl" rotWithShape="0">
              <a:prstClr val="black">
                <a:alpha val="40000"/>
              </a:prstClr>
            </a:outerShdw>
          </a:effectLst>
        </p:spPr>
      </p:pic>
      <p:pic>
        <p:nvPicPr>
          <p:cNvPr id="6" name="Picture 13" descr="FBHA Logo no back">
            <a:extLst>
              <a:ext uri="{FF2B5EF4-FFF2-40B4-BE49-F238E27FC236}">
                <a16:creationId xmlns:a16="http://schemas.microsoft.com/office/drawing/2014/main" id="{2EC01D16-22CF-395A-C0CB-D78E878FC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0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8CAC-8CFA-239B-E67F-2AA3DF0BA93A}"/>
              </a:ext>
            </a:extLst>
          </p:cNvPr>
          <p:cNvSpPr>
            <a:spLocks noGrp="1"/>
          </p:cNvSpPr>
          <p:nvPr>
            <p:ph type="title"/>
          </p:nvPr>
        </p:nvSpPr>
        <p:spPr/>
        <p:txBody>
          <a:bodyPr/>
          <a:lstStyle/>
          <a:p>
            <a:r>
              <a:rPr lang="en-US" dirty="0"/>
              <a:t>Suicide Statistics in the U.S.</a:t>
            </a:r>
          </a:p>
        </p:txBody>
      </p:sp>
      <p:sp>
        <p:nvSpPr>
          <p:cNvPr id="3" name="Content Placeholder 2">
            <a:extLst>
              <a:ext uri="{FF2B5EF4-FFF2-40B4-BE49-F238E27FC236}">
                <a16:creationId xmlns:a16="http://schemas.microsoft.com/office/drawing/2014/main" id="{8FF011DA-FAAF-8C3C-94C6-3379CC795D8A}"/>
              </a:ext>
            </a:extLst>
          </p:cNvPr>
          <p:cNvSpPr>
            <a:spLocks noGrp="1"/>
          </p:cNvSpPr>
          <p:nvPr>
            <p:ph idx="1"/>
          </p:nvPr>
        </p:nvSpPr>
        <p:spPr>
          <a:xfrm>
            <a:off x="1103312" y="2429597"/>
            <a:ext cx="4794755" cy="3534155"/>
          </a:xfrm>
        </p:spPr>
        <p:txBody>
          <a:bodyPr>
            <a:normAutofit fontScale="92500" lnSpcReduction="10000"/>
          </a:bodyPr>
          <a:lstStyle/>
          <a:p>
            <a:pPr lvl="1">
              <a:lnSpc>
                <a:spcPct val="100000"/>
              </a:lnSpc>
              <a:defRPr/>
            </a:pPr>
            <a:r>
              <a:rPr lang="en-US" sz="2800" dirty="0"/>
              <a:t>45,979 suicide deaths in 2020</a:t>
            </a:r>
          </a:p>
          <a:p>
            <a:pPr lvl="1">
              <a:lnSpc>
                <a:spcPct val="100000"/>
              </a:lnSpc>
              <a:defRPr/>
            </a:pPr>
            <a:r>
              <a:rPr lang="en-US" sz="2800" dirty="0"/>
              <a:t>13.48 per 100,000</a:t>
            </a:r>
          </a:p>
          <a:p>
            <a:pPr lvl="1">
              <a:lnSpc>
                <a:spcPct val="100000"/>
              </a:lnSpc>
              <a:defRPr/>
            </a:pPr>
            <a:r>
              <a:rPr lang="en-US" sz="2800" dirty="0"/>
              <a:t>130 per day </a:t>
            </a:r>
          </a:p>
          <a:p>
            <a:pPr lvl="1">
              <a:lnSpc>
                <a:spcPct val="100000"/>
              </a:lnSpc>
              <a:defRPr/>
            </a:pPr>
            <a:r>
              <a:rPr lang="en-US" sz="2800" dirty="0"/>
              <a:t>Firearms accounted for nearly 53% of all suicide deaths</a:t>
            </a:r>
          </a:p>
          <a:p>
            <a:pPr lvl="1">
              <a:lnSpc>
                <a:spcPct val="100000"/>
              </a:lnSpc>
              <a:defRPr/>
            </a:pPr>
            <a:r>
              <a:rPr lang="en-US" sz="2800" dirty="0"/>
              <a:t>White males accounted for </a:t>
            </a:r>
            <a:br>
              <a:rPr lang="en-US" sz="2800" dirty="0"/>
            </a:br>
            <a:r>
              <a:rPr lang="en-US" sz="2800" dirty="0"/>
              <a:t>the majority of all suicide deaths</a:t>
            </a:r>
          </a:p>
          <a:p>
            <a:endParaRPr lang="en-US" dirty="0"/>
          </a:p>
        </p:txBody>
      </p:sp>
      <p:pic>
        <p:nvPicPr>
          <p:cNvPr id="6146" name="Picture 2" descr="What Are The Contiguous United States? - WorldAtlas">
            <a:extLst>
              <a:ext uri="{FF2B5EF4-FFF2-40B4-BE49-F238E27FC236}">
                <a16:creationId xmlns:a16="http://schemas.microsoft.com/office/drawing/2014/main" id="{E9E2B7D0-E263-5EC2-8B9A-D3B3E09CDAF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031618" y="2438400"/>
            <a:ext cx="3012673" cy="1758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FBHA Logo no back">
            <a:extLst>
              <a:ext uri="{FF2B5EF4-FFF2-40B4-BE49-F238E27FC236}">
                <a16:creationId xmlns:a16="http://schemas.microsoft.com/office/drawing/2014/main" id="{EC390103-1419-2635-D90B-9BB849646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47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3B14-89E4-0A9B-9301-54025D4273C9}"/>
              </a:ext>
            </a:extLst>
          </p:cNvPr>
          <p:cNvSpPr>
            <a:spLocks noGrp="1"/>
          </p:cNvSpPr>
          <p:nvPr>
            <p:ph type="title"/>
          </p:nvPr>
        </p:nvSpPr>
        <p:spPr/>
        <p:txBody>
          <a:bodyPr/>
          <a:lstStyle/>
          <a:p>
            <a:r>
              <a:rPr lang="en-US" dirty="0"/>
              <a:t>Breaking Down Who Dies by Suicide</a:t>
            </a:r>
          </a:p>
        </p:txBody>
      </p:sp>
      <p:sp>
        <p:nvSpPr>
          <p:cNvPr id="4" name="Content Placeholder 3">
            <a:extLst>
              <a:ext uri="{FF2B5EF4-FFF2-40B4-BE49-F238E27FC236}">
                <a16:creationId xmlns:a16="http://schemas.microsoft.com/office/drawing/2014/main" id="{928493CB-782B-417C-6AD5-067A67D3EF74}"/>
              </a:ext>
            </a:extLst>
          </p:cNvPr>
          <p:cNvSpPr>
            <a:spLocks noGrp="1"/>
          </p:cNvSpPr>
          <p:nvPr>
            <p:ph sz="half" idx="1"/>
          </p:nvPr>
        </p:nvSpPr>
        <p:spPr>
          <a:xfrm>
            <a:off x="1433974" y="2401129"/>
            <a:ext cx="3138026" cy="2910579"/>
          </a:xfrm>
        </p:spPr>
        <p:txBody>
          <a:bodyPr>
            <a:normAutofit lnSpcReduction="10000"/>
          </a:bodyPr>
          <a:lstStyle/>
          <a:p>
            <a:r>
              <a:rPr lang="en-US" dirty="0"/>
              <a:t>Gender (2020)</a:t>
            </a:r>
          </a:p>
          <a:p>
            <a:pPr lvl="1"/>
            <a:r>
              <a:rPr lang="en-US" sz="1500" dirty="0"/>
              <a:t>Men more likely to die by suicide than women (3.9x)</a:t>
            </a:r>
          </a:p>
          <a:p>
            <a:pPr lvl="1"/>
            <a:r>
              <a:rPr lang="en-US" sz="1500" dirty="0"/>
              <a:t>Women attempt more often than men (2x)</a:t>
            </a:r>
          </a:p>
          <a:p>
            <a:r>
              <a:rPr lang="en-US" dirty="0"/>
              <a:t>Age (2020)</a:t>
            </a:r>
          </a:p>
          <a:p>
            <a:pPr lvl="1"/>
            <a:r>
              <a:rPr lang="en-US" sz="1600" dirty="0"/>
              <a:t>25-34 years of age—greatest # of deaths, then 75-84</a:t>
            </a:r>
          </a:p>
          <a:p>
            <a:pPr lvl="1"/>
            <a:r>
              <a:rPr lang="en-US" sz="1500" dirty="0"/>
              <a:t>Teen rate stable over last ten years (under age 15)</a:t>
            </a:r>
          </a:p>
          <a:p>
            <a:endParaRPr lang="en-US" dirty="0"/>
          </a:p>
        </p:txBody>
      </p:sp>
      <p:sp>
        <p:nvSpPr>
          <p:cNvPr id="5" name="Content Placeholder 4">
            <a:extLst>
              <a:ext uri="{FF2B5EF4-FFF2-40B4-BE49-F238E27FC236}">
                <a16:creationId xmlns:a16="http://schemas.microsoft.com/office/drawing/2014/main" id="{B5447B8A-3062-6514-32B0-24F4B906D9C8}"/>
              </a:ext>
            </a:extLst>
          </p:cNvPr>
          <p:cNvSpPr>
            <a:spLocks noGrp="1"/>
          </p:cNvSpPr>
          <p:nvPr>
            <p:ph sz="half" idx="2"/>
          </p:nvPr>
        </p:nvSpPr>
        <p:spPr>
          <a:xfrm>
            <a:off x="4572000" y="2390886"/>
            <a:ext cx="3138026" cy="2910580"/>
          </a:xfrm>
        </p:spPr>
        <p:txBody>
          <a:bodyPr>
            <a:normAutofit lnSpcReduction="10000"/>
          </a:bodyPr>
          <a:lstStyle/>
          <a:p>
            <a:r>
              <a:rPr lang="en-US" dirty="0"/>
              <a:t>Race (2016)</a:t>
            </a:r>
          </a:p>
          <a:p>
            <a:pPr lvl="1"/>
            <a:r>
              <a:rPr lang="en-US" sz="1500" dirty="0"/>
              <a:t>Non-Hispanic Whites highest rate; American Indian/Alaskan Natives next</a:t>
            </a:r>
          </a:p>
          <a:p>
            <a:pPr lvl="1"/>
            <a:r>
              <a:rPr lang="en-US" sz="1500" dirty="0"/>
              <a:t>Asian/Pacific Islanders lowest among males</a:t>
            </a:r>
          </a:p>
          <a:p>
            <a:pPr lvl="1"/>
            <a:r>
              <a:rPr lang="en-US" sz="1500" dirty="0"/>
              <a:t>Non-Hispanic Blacks lowest among females</a:t>
            </a:r>
          </a:p>
          <a:p>
            <a:endParaRPr lang="en-US" dirty="0"/>
          </a:p>
        </p:txBody>
      </p:sp>
      <p:sp>
        <p:nvSpPr>
          <p:cNvPr id="7" name="TextBox 6">
            <a:extLst>
              <a:ext uri="{FF2B5EF4-FFF2-40B4-BE49-F238E27FC236}">
                <a16:creationId xmlns:a16="http://schemas.microsoft.com/office/drawing/2014/main" id="{3B44D35D-75AF-B491-DC38-BFE4C3852B2F}"/>
              </a:ext>
            </a:extLst>
          </p:cNvPr>
          <p:cNvSpPr txBox="1"/>
          <p:nvPr/>
        </p:nvSpPr>
        <p:spPr>
          <a:xfrm>
            <a:off x="1295400" y="5673720"/>
            <a:ext cx="6781800" cy="646331"/>
          </a:xfrm>
          <a:prstGeom prst="rect">
            <a:avLst/>
          </a:prstGeom>
          <a:noFill/>
        </p:spPr>
        <p:txBody>
          <a:bodyPr wrap="square">
            <a:spAutoFit/>
          </a:bodyPr>
          <a:lstStyle/>
          <a:p>
            <a:pPr algn="ctr">
              <a:lnSpc>
                <a:spcPct val="90000"/>
              </a:lnSpc>
              <a:buNone/>
              <a:defRPr/>
            </a:pPr>
            <a:r>
              <a:rPr lang="en-US" sz="2000" dirty="0">
                <a:solidFill>
                  <a:srgbClr val="FF0000"/>
                </a:solidFill>
                <a:effectLst>
                  <a:outerShdw blurRad="38100" dist="38100" dir="2700000" algn="tl">
                    <a:srgbClr val="000000">
                      <a:alpha val="43137"/>
                    </a:srgbClr>
                  </a:outerShdw>
                </a:effectLst>
              </a:rPr>
              <a:t>Caution:  suicide crosses all socio-economic, race, gender, and ages.  It is an equal opportunity form of death.</a:t>
            </a:r>
          </a:p>
        </p:txBody>
      </p:sp>
      <p:pic>
        <p:nvPicPr>
          <p:cNvPr id="6" name="Picture 13" descr="FBHA Logo no back">
            <a:extLst>
              <a:ext uri="{FF2B5EF4-FFF2-40B4-BE49-F238E27FC236}">
                <a16:creationId xmlns:a16="http://schemas.microsoft.com/office/drawing/2014/main" id="{C3D9EAB3-4956-3198-39BE-EEBF8EBBC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26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7F67201-F771-6B4B-BB19-BBE9443DE8A3}"/>
              </a:ext>
            </a:extLst>
          </p:cNvPr>
          <p:cNvPicPr>
            <a:picLocks noGrp="1" noChangeAspect="1"/>
          </p:cNvPicPr>
          <p:nvPr>
            <p:ph idx="1"/>
          </p:nvPr>
        </p:nvPicPr>
        <p:blipFill>
          <a:blip r:embed="rId3"/>
          <a:stretch>
            <a:fillRect/>
          </a:stretch>
        </p:blipFill>
        <p:spPr>
          <a:xfrm>
            <a:off x="1371600" y="1113659"/>
            <a:ext cx="6861725" cy="34011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C349A7BB-8508-684F-97EC-A44DD54666E8}"/>
              </a:ext>
            </a:extLst>
          </p:cNvPr>
          <p:cNvSpPr txBox="1"/>
          <p:nvPr/>
        </p:nvSpPr>
        <p:spPr>
          <a:xfrm>
            <a:off x="2184107" y="5158762"/>
            <a:ext cx="4775787" cy="1061829"/>
          </a:xfrm>
          <a:prstGeom prst="rect">
            <a:avLst/>
          </a:prstGeom>
          <a:noFill/>
        </p:spPr>
        <p:txBody>
          <a:bodyPr wrap="square" rtlCol="0">
            <a:spAutoFit/>
          </a:bodyPr>
          <a:lstStyle/>
          <a:p>
            <a:r>
              <a:rPr lang="en-US" sz="2100" dirty="0">
                <a:solidFill>
                  <a:srgbClr val="FF0000"/>
                </a:solidFill>
              </a:rPr>
              <a:t>Do you see the relationship between suicides in general population and suicide among firefighters?</a:t>
            </a:r>
            <a:endParaRPr lang="en-US" dirty="0">
              <a:solidFill>
                <a:srgbClr val="FF0000"/>
              </a:solidFill>
            </a:endParaRPr>
          </a:p>
        </p:txBody>
      </p:sp>
      <p:pic>
        <p:nvPicPr>
          <p:cNvPr id="3" name="Picture 13" descr="FBHA Logo no back">
            <a:extLst>
              <a:ext uri="{FF2B5EF4-FFF2-40B4-BE49-F238E27FC236}">
                <a16:creationId xmlns:a16="http://schemas.microsoft.com/office/drawing/2014/main" id="{04F919B9-39DE-C009-CEAB-00E2D39FB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67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58AE-C58A-C55B-B192-4F73BE242857}"/>
              </a:ext>
            </a:extLst>
          </p:cNvPr>
          <p:cNvSpPr>
            <a:spLocks noGrp="1"/>
          </p:cNvSpPr>
          <p:nvPr>
            <p:ph type="title"/>
          </p:nvPr>
        </p:nvSpPr>
        <p:spPr/>
        <p:txBody>
          <a:bodyPr/>
          <a:lstStyle/>
          <a:p>
            <a:r>
              <a:rPr lang="en-US" dirty="0"/>
              <a:t>Suicide rates by state</a:t>
            </a:r>
          </a:p>
        </p:txBody>
      </p:sp>
      <p:sp>
        <p:nvSpPr>
          <p:cNvPr id="4" name="Content Placeholder 3">
            <a:extLst>
              <a:ext uri="{FF2B5EF4-FFF2-40B4-BE49-F238E27FC236}">
                <a16:creationId xmlns:a16="http://schemas.microsoft.com/office/drawing/2014/main" id="{F04BE418-04B9-33F0-FB55-EA7DFD156CAA}"/>
              </a:ext>
            </a:extLst>
          </p:cNvPr>
          <p:cNvSpPr>
            <a:spLocks noGrp="1"/>
          </p:cNvSpPr>
          <p:nvPr>
            <p:ph sz="half" idx="1"/>
          </p:nvPr>
        </p:nvSpPr>
        <p:spPr/>
        <p:txBody>
          <a:bodyPr>
            <a:normAutofit fontScale="77500" lnSpcReduction="20000"/>
          </a:bodyPr>
          <a:lstStyle/>
          <a:p>
            <a:r>
              <a:rPr lang="en-US" sz="2100" dirty="0"/>
              <a:t>Suicide rates above 19/100,000* </a:t>
            </a:r>
          </a:p>
          <a:p>
            <a:pPr lvl="1"/>
            <a:r>
              <a:rPr lang="en-US" sz="1950" dirty="0"/>
              <a:t>Wyoming 30.46</a:t>
            </a:r>
          </a:p>
          <a:p>
            <a:pPr lvl="1"/>
            <a:r>
              <a:rPr lang="en-US" sz="1950" dirty="0"/>
              <a:t>Alaska 27.18</a:t>
            </a:r>
          </a:p>
          <a:p>
            <a:pPr lvl="1"/>
            <a:r>
              <a:rPr lang="en-US" sz="1950" dirty="0"/>
              <a:t>Montana 25.88</a:t>
            </a:r>
          </a:p>
          <a:p>
            <a:pPr lvl="1"/>
            <a:r>
              <a:rPr lang="en-US" sz="1950" dirty="0">
                <a:solidFill>
                  <a:schemeClr val="tx1"/>
                </a:solidFill>
              </a:rPr>
              <a:t>New Mexico 24.18</a:t>
            </a:r>
          </a:p>
          <a:p>
            <a:pPr lvl="1"/>
            <a:r>
              <a:rPr lang="en-US" sz="1950" dirty="0"/>
              <a:t>Idaho 23.23</a:t>
            </a:r>
          </a:p>
          <a:p>
            <a:pPr lvl="1"/>
            <a:r>
              <a:rPr lang="en-US" sz="1950" dirty="0"/>
              <a:t>Colorado 21.53</a:t>
            </a:r>
          </a:p>
          <a:p>
            <a:pPr lvl="1"/>
            <a:r>
              <a:rPr lang="en-US" sz="1950" dirty="0"/>
              <a:t>South Dakota 21.10</a:t>
            </a:r>
          </a:p>
          <a:p>
            <a:pPr lvl="1"/>
            <a:r>
              <a:rPr lang="en-US" sz="1950" dirty="0"/>
              <a:t>Utah 20.81</a:t>
            </a:r>
          </a:p>
          <a:p>
            <a:pPr lvl="1"/>
            <a:r>
              <a:rPr lang="en-US" sz="1950" dirty="0"/>
              <a:t>West Virginia 19.45</a:t>
            </a:r>
          </a:p>
          <a:p>
            <a:pPr marL="228600" lvl="1" indent="0">
              <a:buNone/>
            </a:pPr>
            <a:endParaRPr lang="en-US" sz="1950" dirty="0"/>
          </a:p>
          <a:p>
            <a:endParaRPr lang="en-US" dirty="0"/>
          </a:p>
        </p:txBody>
      </p:sp>
      <p:sp>
        <p:nvSpPr>
          <p:cNvPr id="5" name="Content Placeholder 4">
            <a:extLst>
              <a:ext uri="{FF2B5EF4-FFF2-40B4-BE49-F238E27FC236}">
                <a16:creationId xmlns:a16="http://schemas.microsoft.com/office/drawing/2014/main" id="{F8A72757-31AF-58FF-A078-E7AE999ABCA5}"/>
              </a:ext>
            </a:extLst>
          </p:cNvPr>
          <p:cNvSpPr>
            <a:spLocks noGrp="1"/>
          </p:cNvSpPr>
          <p:nvPr>
            <p:ph sz="half" idx="2"/>
          </p:nvPr>
        </p:nvSpPr>
        <p:spPr/>
        <p:txBody>
          <a:bodyPr>
            <a:normAutofit fontScale="77500" lnSpcReduction="20000"/>
          </a:bodyPr>
          <a:lstStyle/>
          <a:p>
            <a:r>
              <a:rPr lang="en-US" sz="2100" dirty="0"/>
              <a:t>Suicide rates below 9/100,000*</a:t>
            </a:r>
          </a:p>
          <a:p>
            <a:pPr lvl="1"/>
            <a:r>
              <a:rPr lang="en-US" sz="1950" dirty="0"/>
              <a:t>District of Columbia 5.44</a:t>
            </a:r>
          </a:p>
          <a:p>
            <a:pPr lvl="1"/>
            <a:r>
              <a:rPr lang="en-US" sz="1950" dirty="0"/>
              <a:t>New Jersey 7.10</a:t>
            </a:r>
          </a:p>
          <a:p>
            <a:pPr lvl="1"/>
            <a:r>
              <a:rPr lang="en-US" sz="1950" dirty="0"/>
              <a:t>New York 8</a:t>
            </a:r>
          </a:p>
          <a:p>
            <a:pPr lvl="1"/>
            <a:r>
              <a:rPr lang="en-US" sz="1950" dirty="0"/>
              <a:t>Massachusetts 8.35</a:t>
            </a:r>
          </a:p>
          <a:p>
            <a:pPr lvl="1"/>
            <a:r>
              <a:rPr lang="en-US" sz="1950" dirty="0"/>
              <a:t>Rhode Island 8.39</a:t>
            </a:r>
          </a:p>
          <a:p>
            <a:pPr lvl="1"/>
            <a:r>
              <a:rPr lang="en-US" sz="1950" dirty="0"/>
              <a:t>Maryland 9.22</a:t>
            </a:r>
          </a:p>
          <a:p>
            <a:pPr lvl="1"/>
            <a:r>
              <a:rPr lang="en-US" sz="1950" dirty="0"/>
              <a:t>Connecticut 9.33</a:t>
            </a:r>
          </a:p>
          <a:p>
            <a:pPr lvl="1"/>
            <a:r>
              <a:rPr lang="en-US" sz="1950" dirty="0"/>
              <a:t>California 9.98</a:t>
            </a:r>
          </a:p>
          <a:p>
            <a:pPr marL="0" indent="0">
              <a:buNone/>
            </a:pPr>
            <a:endParaRPr lang="en-US" dirty="0"/>
          </a:p>
        </p:txBody>
      </p:sp>
      <p:sp>
        <p:nvSpPr>
          <p:cNvPr id="7" name="TextBox 6">
            <a:extLst>
              <a:ext uri="{FF2B5EF4-FFF2-40B4-BE49-F238E27FC236}">
                <a16:creationId xmlns:a16="http://schemas.microsoft.com/office/drawing/2014/main" id="{331EDE5B-A34A-3EC0-6181-0DF3632E7816}"/>
              </a:ext>
            </a:extLst>
          </p:cNvPr>
          <p:cNvSpPr txBox="1"/>
          <p:nvPr/>
        </p:nvSpPr>
        <p:spPr>
          <a:xfrm>
            <a:off x="3549673" y="5916956"/>
            <a:ext cx="2044653" cy="276999"/>
          </a:xfrm>
          <a:prstGeom prst="rect">
            <a:avLst/>
          </a:prstGeom>
          <a:noFill/>
        </p:spPr>
        <p:txBody>
          <a:bodyPr wrap="square">
            <a:spAutoFit/>
          </a:bodyPr>
          <a:lstStyle/>
          <a:p>
            <a:r>
              <a:rPr lang="en-US" sz="1200" i="1" dirty="0"/>
              <a:t>*</a:t>
            </a:r>
            <a:r>
              <a:rPr lang="en-US" sz="1200" i="1" dirty="0" err="1"/>
              <a:t>afsp</a:t>
            </a:r>
            <a:r>
              <a:rPr lang="en-US" sz="1200" i="1" dirty="0"/>
              <a:t> State Statistics 2020</a:t>
            </a:r>
          </a:p>
        </p:txBody>
      </p:sp>
      <p:pic>
        <p:nvPicPr>
          <p:cNvPr id="6" name="Picture 13" descr="FBHA Logo no back">
            <a:extLst>
              <a:ext uri="{FF2B5EF4-FFF2-40B4-BE49-F238E27FC236}">
                <a16:creationId xmlns:a16="http://schemas.microsoft.com/office/drawing/2014/main" id="{21DBD93C-4781-0CE5-7C2A-477651EC0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92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538007-BA4A-F7CE-3A2A-D6D05E3D17F8}"/>
              </a:ext>
            </a:extLst>
          </p:cNvPr>
          <p:cNvSpPr txBox="1"/>
          <p:nvPr/>
        </p:nvSpPr>
        <p:spPr>
          <a:xfrm>
            <a:off x="1676400" y="6248400"/>
            <a:ext cx="6068649" cy="369332"/>
          </a:xfrm>
          <a:prstGeom prst="rect">
            <a:avLst/>
          </a:prstGeom>
          <a:noFill/>
        </p:spPr>
        <p:txBody>
          <a:bodyPr wrap="none" rtlCol="0">
            <a:spAutoFit/>
          </a:bodyPr>
          <a:lstStyle/>
          <a:p>
            <a:r>
              <a:rPr lang="en-US" b="1" dirty="0">
                <a:solidFill>
                  <a:srgbClr val="FF0000"/>
                </a:solidFill>
              </a:rPr>
              <a:t>FFBHA has validated 111 FF/EMS suicides in California</a:t>
            </a:r>
          </a:p>
        </p:txBody>
      </p:sp>
      <p:pic>
        <p:nvPicPr>
          <p:cNvPr id="4" name="Picture 3">
            <a:extLst>
              <a:ext uri="{FF2B5EF4-FFF2-40B4-BE49-F238E27FC236}">
                <a16:creationId xmlns:a16="http://schemas.microsoft.com/office/drawing/2014/main" id="{3B01A699-371D-65DB-21D1-D38C104CC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23" y="64625"/>
            <a:ext cx="7987554" cy="6172200"/>
          </a:xfrm>
          <a:prstGeom prst="rect">
            <a:avLst/>
          </a:prstGeom>
        </p:spPr>
      </p:pic>
    </p:spTree>
    <p:extLst>
      <p:ext uri="{BB962C8B-B14F-4D97-AF65-F5344CB8AC3E}">
        <p14:creationId xmlns:p14="http://schemas.microsoft.com/office/powerpoint/2010/main" val="349930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F214AE7-7963-AB8B-DA7F-C5478D0A3CBE}"/>
              </a:ext>
            </a:extLst>
          </p:cNvPr>
          <p:cNvSpPr>
            <a:spLocks noChangeArrowheads="1"/>
          </p:cNvSpPr>
          <p:nvPr/>
        </p:nvSpPr>
        <p:spPr bwMode="auto">
          <a:xfrm>
            <a:off x="693738" y="1036638"/>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50" name="Rectangle 4">
            <a:extLst>
              <a:ext uri="{FF2B5EF4-FFF2-40B4-BE49-F238E27FC236}">
                <a16:creationId xmlns:a16="http://schemas.microsoft.com/office/drawing/2014/main" id="{9343A532-298F-6933-591F-857FA56AA464}"/>
              </a:ext>
            </a:extLst>
          </p:cNvPr>
          <p:cNvSpPr>
            <a:spLocks noChangeArrowheads="1"/>
          </p:cNvSpPr>
          <p:nvPr/>
        </p:nvSpPr>
        <p:spPr bwMode="auto">
          <a:xfrm>
            <a:off x="4059238" y="30003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51" name="Rectangle 7">
            <a:extLst>
              <a:ext uri="{FF2B5EF4-FFF2-40B4-BE49-F238E27FC236}">
                <a16:creationId xmlns:a16="http://schemas.microsoft.com/office/drawing/2014/main" id="{CEAD30C8-60D9-3BD9-25CA-9E36DE882315}"/>
              </a:ext>
            </a:extLst>
          </p:cNvPr>
          <p:cNvSpPr>
            <a:spLocks noChangeArrowheads="1"/>
          </p:cNvSpPr>
          <p:nvPr/>
        </p:nvSpPr>
        <p:spPr bwMode="auto">
          <a:xfrm>
            <a:off x="2971800" y="52070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 </a:t>
            </a:r>
          </a:p>
        </p:txBody>
      </p:sp>
      <p:sp>
        <p:nvSpPr>
          <p:cNvPr id="53252" name="Rectangle 8">
            <a:extLst>
              <a:ext uri="{FF2B5EF4-FFF2-40B4-BE49-F238E27FC236}">
                <a16:creationId xmlns:a16="http://schemas.microsoft.com/office/drawing/2014/main" id="{BA8E775A-750E-BC8C-61F9-0C55C218A4F1}"/>
              </a:ext>
            </a:extLst>
          </p:cNvPr>
          <p:cNvSpPr>
            <a:spLocks noChangeArrowheads="1"/>
          </p:cNvSpPr>
          <p:nvPr/>
        </p:nvSpPr>
        <p:spPr bwMode="auto">
          <a:xfrm>
            <a:off x="3101975" y="17240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itle 4">
            <a:extLst>
              <a:ext uri="{FF2B5EF4-FFF2-40B4-BE49-F238E27FC236}">
                <a16:creationId xmlns:a16="http://schemas.microsoft.com/office/drawing/2014/main" id="{6411B25F-E25C-D7A3-3229-13CB1CC2436C}"/>
              </a:ext>
            </a:extLst>
          </p:cNvPr>
          <p:cNvSpPr>
            <a:spLocks noGrp="1"/>
          </p:cNvSpPr>
          <p:nvPr>
            <p:ph type="title"/>
          </p:nvPr>
        </p:nvSpPr>
        <p:spPr>
          <a:xfrm>
            <a:off x="268286" y="1371601"/>
            <a:ext cx="4151313" cy="2013726"/>
          </a:xfrm>
        </p:spPr>
        <p:txBody>
          <a:bodyPr>
            <a:normAutofit/>
          </a:bodyPr>
          <a:lstStyle/>
          <a:p>
            <a:r>
              <a:rPr lang="en-US" sz="4000" dirty="0">
                <a:solidFill>
                  <a:srgbClr val="FF0000"/>
                </a:solidFill>
              </a:rPr>
              <a:t>The numbers</a:t>
            </a:r>
          </a:p>
        </p:txBody>
      </p:sp>
      <p:sp>
        <p:nvSpPr>
          <p:cNvPr id="8" name="Content Placeholder 7">
            <a:extLst>
              <a:ext uri="{FF2B5EF4-FFF2-40B4-BE49-F238E27FC236}">
                <a16:creationId xmlns:a16="http://schemas.microsoft.com/office/drawing/2014/main" id="{AB6F540E-D6A2-3E52-0594-27F2AA9B4D94}"/>
              </a:ext>
            </a:extLst>
          </p:cNvPr>
          <p:cNvSpPr>
            <a:spLocks noGrp="1"/>
          </p:cNvSpPr>
          <p:nvPr>
            <p:ph idx="1"/>
          </p:nvPr>
        </p:nvSpPr>
        <p:spPr/>
        <p:txBody>
          <a:bodyPr>
            <a:normAutofit/>
          </a:bodyPr>
          <a:lstStyle/>
          <a:p>
            <a:r>
              <a:rPr lang="en-US" sz="3200" dirty="0"/>
              <a:t>Firefighters– 1,839</a:t>
            </a:r>
          </a:p>
          <a:p>
            <a:r>
              <a:rPr lang="en-US" sz="3200" dirty="0"/>
              <a:t>EMS – 13</a:t>
            </a:r>
          </a:p>
          <a:p>
            <a:r>
              <a:rPr lang="en-US" sz="3200" dirty="0"/>
              <a:t>Dispatch - 2</a:t>
            </a:r>
          </a:p>
        </p:txBody>
      </p:sp>
      <p:sp>
        <p:nvSpPr>
          <p:cNvPr id="9" name="Text Placeholder 8">
            <a:extLst>
              <a:ext uri="{FF2B5EF4-FFF2-40B4-BE49-F238E27FC236}">
                <a16:creationId xmlns:a16="http://schemas.microsoft.com/office/drawing/2014/main" id="{B90454B8-2AB1-D437-60B0-6086F02B2F8C}"/>
              </a:ext>
            </a:extLst>
          </p:cNvPr>
          <p:cNvSpPr>
            <a:spLocks noGrp="1"/>
          </p:cNvSpPr>
          <p:nvPr>
            <p:ph type="body" sz="half" idx="2"/>
          </p:nvPr>
        </p:nvSpPr>
        <p:spPr/>
        <p:txBody>
          <a:bodyPr>
            <a:normAutofit/>
          </a:bodyPr>
          <a:lstStyle/>
          <a:p>
            <a:r>
              <a:rPr lang="en-US" sz="6600" dirty="0"/>
              <a:t>1,854</a:t>
            </a:r>
          </a:p>
        </p:txBody>
      </p:sp>
      <p:pic>
        <p:nvPicPr>
          <p:cNvPr id="10" name="Picture 13" descr="FBHA Logo no back">
            <a:extLst>
              <a:ext uri="{FF2B5EF4-FFF2-40B4-BE49-F238E27FC236}">
                <a16:creationId xmlns:a16="http://schemas.microsoft.com/office/drawing/2014/main" id="{2CA6F02C-EB3B-CC1A-137E-32428199F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o my fallen brothers | Firefighter drawing, Firefighter art, Fire fighter  tattoos">
            <a:extLst>
              <a:ext uri="{FF2B5EF4-FFF2-40B4-BE49-F238E27FC236}">
                <a16:creationId xmlns:a16="http://schemas.microsoft.com/office/drawing/2014/main" id="{CCD8ACD9-C2AE-03E4-6D3C-36FF1FA97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4296" y="2718123"/>
            <a:ext cx="2288911" cy="396634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4">
            <a:extLst>
              <a:ext uri="{FF2B5EF4-FFF2-40B4-BE49-F238E27FC236}">
                <a16:creationId xmlns:a16="http://schemas.microsoft.com/office/drawing/2014/main" id="{33287C89-EC5B-0004-B5C7-BE76E4EB1CAD}"/>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6AC9D177-EF8A-2661-B333-BEADF252B5CA}"/>
              </a:ext>
            </a:extLst>
          </p:cNvPr>
          <p:cNvSpPr>
            <a:spLocks noGrp="1"/>
          </p:cNvSpPr>
          <p:nvPr>
            <p:ph type="body" idx="4294967295"/>
          </p:nvPr>
        </p:nvSpPr>
        <p:spPr>
          <a:xfrm>
            <a:off x="1676400" y="990600"/>
            <a:ext cx="7467600" cy="4724400"/>
          </a:xfrm>
        </p:spPr>
        <p:txBody>
          <a:bodyPr/>
          <a:lstStyle/>
          <a:p>
            <a:pPr algn="ctr" eaLnBrk="1" hangingPunct="1">
              <a:lnSpc>
                <a:spcPct val="90000"/>
              </a:lnSpc>
              <a:buFontTx/>
              <a:buNone/>
            </a:pPr>
            <a:endParaRPr lang="en-US" altLang="en-US" sz="2000" u="sng">
              <a:latin typeface="Arial" panose="020B0604020202020204" pitchFamily="34" charset="0"/>
              <a:ea typeface="ＭＳ Ｐゴシック" panose="020B0600070205080204" pitchFamily="34" charset="-128"/>
            </a:endParaRPr>
          </a:p>
          <a:p>
            <a:pPr eaLnBrk="1" hangingPunct="1">
              <a:lnSpc>
                <a:spcPct val="90000"/>
              </a:lnSpc>
            </a:pPr>
            <a:endParaRPr lang="en-US" altLang="en-US">
              <a:latin typeface="Arial" panose="020B0604020202020204" pitchFamily="34" charset="0"/>
              <a:ea typeface="ＭＳ Ｐゴシック" panose="020B0600070205080204" pitchFamily="34" charset="-128"/>
            </a:endParaRPr>
          </a:p>
        </p:txBody>
      </p:sp>
      <p:pic>
        <p:nvPicPr>
          <p:cNvPr id="2" name="Picture 13" descr="FBHA Logo no back">
            <a:extLst>
              <a:ext uri="{FF2B5EF4-FFF2-40B4-BE49-F238E27FC236}">
                <a16:creationId xmlns:a16="http://schemas.microsoft.com/office/drawing/2014/main" id="{EFEADAF3-A4CE-B64E-DC1E-460E46002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a:extLst>
              <a:ext uri="{FF2B5EF4-FFF2-40B4-BE49-F238E27FC236}">
                <a16:creationId xmlns:a16="http://schemas.microsoft.com/office/drawing/2014/main" id="{ED84A6B3-0B5F-C5C3-3CB5-944375F1043F}"/>
              </a:ext>
            </a:extLst>
          </p:cNvPr>
          <p:cNvGraphicFramePr>
            <a:graphicFrameLocks noGrp="1"/>
          </p:cNvGraphicFramePr>
          <p:nvPr>
            <p:extLst>
              <p:ext uri="{D42A27DB-BD31-4B8C-83A1-F6EECF244321}">
                <p14:modId xmlns:p14="http://schemas.microsoft.com/office/powerpoint/2010/main" val="1235638653"/>
              </p:ext>
            </p:extLst>
          </p:nvPr>
        </p:nvGraphicFramePr>
        <p:xfrm>
          <a:off x="250358" y="685800"/>
          <a:ext cx="8893642" cy="6134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FBHA Logo no back">
            <a:extLst>
              <a:ext uri="{FF2B5EF4-FFF2-40B4-BE49-F238E27FC236}">
                <a16:creationId xmlns:a16="http://schemas.microsoft.com/office/drawing/2014/main" id="{4A7F3AB8-0ECC-DBAC-B8FD-7B2DF5B9B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7ADAD2FC-25C0-7CEB-6C68-51484C796072}"/>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graphicFrame>
        <p:nvGraphicFramePr>
          <p:cNvPr id="3" name="Chart 2">
            <a:extLst>
              <a:ext uri="{FF2B5EF4-FFF2-40B4-BE49-F238E27FC236}">
                <a16:creationId xmlns:a16="http://schemas.microsoft.com/office/drawing/2014/main" id="{1EECACDE-4C15-E8C9-0ADD-875F5BF273C0}"/>
              </a:ext>
            </a:extLst>
          </p:cNvPr>
          <p:cNvGraphicFramePr>
            <a:graphicFrameLocks noGrp="1"/>
          </p:cNvGraphicFramePr>
          <p:nvPr>
            <p:extLst>
              <p:ext uri="{D42A27DB-BD31-4B8C-83A1-F6EECF244321}">
                <p14:modId xmlns:p14="http://schemas.microsoft.com/office/powerpoint/2010/main" val="57417818"/>
              </p:ext>
            </p:extLst>
          </p:nvPr>
        </p:nvGraphicFramePr>
        <p:xfrm>
          <a:off x="288534" y="457200"/>
          <a:ext cx="8703065" cy="587943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1E25-9ACB-0C11-D5AE-41104E2C4E32}"/>
              </a:ext>
            </a:extLst>
          </p:cNvPr>
          <p:cNvSpPr>
            <a:spLocks noGrp="1"/>
          </p:cNvSpPr>
          <p:nvPr>
            <p:ph type="title"/>
          </p:nvPr>
        </p:nvSpPr>
        <p:spPr/>
        <p:txBody>
          <a:bodyPr/>
          <a:lstStyle/>
          <a:p>
            <a:r>
              <a:rPr lang="en-US" dirty="0"/>
              <a:t>New Challenges</a:t>
            </a:r>
          </a:p>
        </p:txBody>
      </p:sp>
      <p:sp>
        <p:nvSpPr>
          <p:cNvPr id="3" name="Content Placeholder 2">
            <a:extLst>
              <a:ext uri="{FF2B5EF4-FFF2-40B4-BE49-F238E27FC236}">
                <a16:creationId xmlns:a16="http://schemas.microsoft.com/office/drawing/2014/main" id="{A4C2790B-6BB4-BD9A-F5D5-7D527E72E4BA}"/>
              </a:ext>
            </a:extLst>
          </p:cNvPr>
          <p:cNvSpPr>
            <a:spLocks noGrp="1"/>
          </p:cNvSpPr>
          <p:nvPr>
            <p:ph sz="half" idx="1"/>
          </p:nvPr>
        </p:nvSpPr>
        <p:spPr/>
        <p:txBody>
          <a:bodyPr>
            <a:normAutofit fontScale="92500" lnSpcReduction="10000"/>
          </a:bodyPr>
          <a:lstStyle/>
          <a:p>
            <a:r>
              <a:rPr lang="en-US" dirty="0"/>
              <a:t>COVID-19 changed how we do business</a:t>
            </a:r>
          </a:p>
          <a:p>
            <a:r>
              <a:rPr lang="en-US" dirty="0"/>
              <a:t>Full effects may not yet be realized</a:t>
            </a:r>
          </a:p>
          <a:p>
            <a:r>
              <a:rPr lang="en-US" dirty="0"/>
              <a:t>New viruses may be on the horizon</a:t>
            </a:r>
          </a:p>
          <a:p>
            <a:r>
              <a:rPr lang="en-US" dirty="0"/>
              <a:t>Safety protocols will have to be adapted</a:t>
            </a:r>
          </a:p>
          <a:p>
            <a:r>
              <a:rPr lang="en-US" dirty="0"/>
              <a:t>New safety concerns can create more stress on the responder</a:t>
            </a:r>
          </a:p>
          <a:p>
            <a:pPr marL="0" indent="0">
              <a:buNone/>
            </a:pPr>
            <a:endParaRPr lang="en-US" dirty="0"/>
          </a:p>
        </p:txBody>
      </p:sp>
      <p:sp>
        <p:nvSpPr>
          <p:cNvPr id="6" name="Content Placeholder 5">
            <a:extLst>
              <a:ext uri="{FF2B5EF4-FFF2-40B4-BE49-F238E27FC236}">
                <a16:creationId xmlns:a16="http://schemas.microsoft.com/office/drawing/2014/main" id="{DDBCA20F-00DF-539C-5495-F7E5994F7584}"/>
              </a:ext>
            </a:extLst>
          </p:cNvPr>
          <p:cNvSpPr>
            <a:spLocks noGrp="1"/>
          </p:cNvSpPr>
          <p:nvPr>
            <p:ph sz="half" idx="2"/>
          </p:nvPr>
        </p:nvSpPr>
        <p:spPr/>
        <p:txBody>
          <a:bodyPr>
            <a:normAutofit fontScale="92500" lnSpcReduction="10000"/>
          </a:bodyPr>
          <a:lstStyle/>
          <a:p>
            <a:endParaRPr lang="en-US" dirty="0"/>
          </a:p>
        </p:txBody>
      </p:sp>
      <p:pic>
        <p:nvPicPr>
          <p:cNvPr id="7" name="Picture 4" descr=" COVID-19 data on a screen">
            <a:extLst>
              <a:ext uri="{FF2B5EF4-FFF2-40B4-BE49-F238E27FC236}">
                <a16:creationId xmlns:a16="http://schemas.microsoft.com/office/drawing/2014/main" id="{941336FF-B52B-7068-7E78-CBBE9E32B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786" y="2638044"/>
            <a:ext cx="3744503" cy="24255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FBHA Logo no back">
            <a:extLst>
              <a:ext uri="{FF2B5EF4-FFF2-40B4-BE49-F238E27FC236}">
                <a16:creationId xmlns:a16="http://schemas.microsoft.com/office/drawing/2014/main" id="{B1CEDFEA-898C-C989-4704-22A0C9DD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9111"/>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7F70495-5F75-4CDD-E193-917760759B59}"/>
              </a:ext>
            </a:extLst>
          </p:cNvPr>
          <p:cNvSpPr>
            <a:spLocks noGrp="1"/>
          </p:cNvSpPr>
          <p:nvPr>
            <p:ph type="body" idx="4294967295"/>
          </p:nvPr>
        </p:nvSpPr>
        <p:spPr>
          <a:xfrm>
            <a:off x="1676400" y="990600"/>
            <a:ext cx="7467600" cy="4724400"/>
          </a:xfrm>
        </p:spPr>
        <p:txBody>
          <a:bodyPr/>
          <a:lstStyle/>
          <a:p>
            <a:pPr algn="ctr" eaLnBrk="1" hangingPunct="1">
              <a:lnSpc>
                <a:spcPct val="90000"/>
              </a:lnSpc>
              <a:buFontTx/>
              <a:buNone/>
            </a:pPr>
            <a:endParaRPr lang="en-US" altLang="en-US" sz="2000" u="sng">
              <a:latin typeface="Arial" panose="020B0604020202020204" pitchFamily="34" charset="0"/>
              <a:ea typeface="ＭＳ Ｐゴシック" panose="020B0600070205080204" pitchFamily="34" charset="-128"/>
            </a:endParaRPr>
          </a:p>
          <a:p>
            <a:pPr eaLnBrk="1" hangingPunct="1">
              <a:lnSpc>
                <a:spcPct val="90000"/>
              </a:lnSpc>
            </a:pPr>
            <a:endParaRPr lang="en-US" altLang="en-US">
              <a:latin typeface="Arial" panose="020B0604020202020204" pitchFamily="34" charset="0"/>
              <a:ea typeface="ＭＳ Ｐゴシック" panose="020B0600070205080204" pitchFamily="34" charset="-128"/>
            </a:endParaRPr>
          </a:p>
        </p:txBody>
      </p:sp>
      <p:pic>
        <p:nvPicPr>
          <p:cNvPr id="2" name="Picture 13" descr="FBHA Logo no back">
            <a:extLst>
              <a:ext uri="{FF2B5EF4-FFF2-40B4-BE49-F238E27FC236}">
                <a16:creationId xmlns:a16="http://schemas.microsoft.com/office/drawing/2014/main" id="{687AAE31-D183-020B-B59A-047B8CBAB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32B719F0-132F-ADEC-5674-51DC8BBDEE9D}"/>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graphicFrame>
        <p:nvGraphicFramePr>
          <p:cNvPr id="3" name="Chart 2">
            <a:extLst>
              <a:ext uri="{FF2B5EF4-FFF2-40B4-BE49-F238E27FC236}">
                <a16:creationId xmlns:a16="http://schemas.microsoft.com/office/drawing/2014/main" id="{09CFFE51-0BD7-A2BB-4E33-F8BF6118E017}"/>
              </a:ext>
            </a:extLst>
          </p:cNvPr>
          <p:cNvGraphicFramePr>
            <a:graphicFrameLocks noGrp="1"/>
          </p:cNvGraphicFramePr>
          <p:nvPr>
            <p:extLst>
              <p:ext uri="{D42A27DB-BD31-4B8C-83A1-F6EECF244321}">
                <p14:modId xmlns:p14="http://schemas.microsoft.com/office/powerpoint/2010/main" val="3469671646"/>
              </p:ext>
            </p:extLst>
          </p:nvPr>
        </p:nvGraphicFramePr>
        <p:xfrm>
          <a:off x="282637" y="457200"/>
          <a:ext cx="8785163" cy="588532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92FD61-9985-6C1B-E176-BBEA154D6505}"/>
              </a:ext>
            </a:extLst>
          </p:cNvPr>
          <p:cNvSpPr>
            <a:spLocks noGrp="1"/>
          </p:cNvSpPr>
          <p:nvPr>
            <p:ph type="title"/>
          </p:nvPr>
        </p:nvSpPr>
        <p:spPr>
          <a:xfrm>
            <a:off x="1606045" y="152400"/>
            <a:ext cx="5937755" cy="1188720"/>
          </a:xfrm>
        </p:spPr>
        <p:txBody>
          <a:bodyPr>
            <a:normAutofit fontScale="90000"/>
          </a:bodyPr>
          <a:lstStyle/>
          <a:p>
            <a:r>
              <a:rPr lang="en-US" altLang="en-US" sz="3100" b="1" dirty="0">
                <a:solidFill>
                  <a:schemeClr val="tx1"/>
                </a:solidFill>
                <a:latin typeface="Arial" charset="0"/>
                <a:ea typeface="Osaka" charset="-128"/>
              </a:rPr>
              <a:t>FBHA Top 5 Suicide Warning Signs:</a:t>
            </a:r>
            <a:r>
              <a:rPr lang="en-US" altLang="en-US" sz="2400" b="1" dirty="0">
                <a:solidFill>
                  <a:schemeClr val="tx1"/>
                </a:solidFill>
                <a:latin typeface="Arial" charset="0"/>
                <a:ea typeface="Osaka" charset="-128"/>
              </a:rPr>
              <a:t/>
            </a:r>
            <a:br>
              <a:rPr lang="en-US" altLang="en-US" sz="2400" b="1" dirty="0">
                <a:solidFill>
                  <a:schemeClr val="tx1"/>
                </a:solidFill>
                <a:latin typeface="Arial" charset="0"/>
                <a:ea typeface="Osaka" charset="-128"/>
              </a:rPr>
            </a:br>
            <a:endParaRPr lang="en-US" dirty="0">
              <a:solidFill>
                <a:schemeClr val="tx1"/>
              </a:solidFill>
            </a:endParaRPr>
          </a:p>
        </p:txBody>
      </p:sp>
      <p:sp>
        <p:nvSpPr>
          <p:cNvPr id="34818" name="Rectangle 2">
            <a:extLst>
              <a:ext uri="{FF2B5EF4-FFF2-40B4-BE49-F238E27FC236}">
                <a16:creationId xmlns:a16="http://schemas.microsoft.com/office/drawing/2014/main" id="{33F8B135-1FAC-F177-A684-A83D96FBE6C9}"/>
              </a:ext>
            </a:extLst>
          </p:cNvPr>
          <p:cNvSpPr>
            <a:spLocks noGrp="1" noChangeArrowheads="1"/>
          </p:cNvSpPr>
          <p:nvPr>
            <p:ph idx="1"/>
          </p:nvPr>
        </p:nvSpPr>
        <p:spPr>
          <a:xfrm>
            <a:off x="1606045" y="1447800"/>
            <a:ext cx="5937755" cy="4414838"/>
          </a:xfrm>
        </p:spPr>
        <p:txBody>
          <a:bodyPr rtlCol="0">
            <a:normAutofit fontScale="47500" lnSpcReduction="20000"/>
          </a:bodyPr>
          <a:lstStyle/>
          <a:p>
            <a:pPr eaLnBrk="1" fontAlgn="auto" hangingPunct="1">
              <a:lnSpc>
                <a:spcPct val="170000"/>
              </a:lnSpc>
              <a:spcAft>
                <a:spcPts val="0"/>
              </a:spcAft>
              <a:defRPr/>
            </a:pPr>
            <a:r>
              <a:rPr lang="en-US" altLang="en-US" sz="5100" b="1" dirty="0">
                <a:solidFill>
                  <a:schemeClr val="tx1"/>
                </a:solidFill>
                <a:latin typeface="Geneva" charset="0"/>
                <a:ea typeface="Osaka" charset="-128"/>
              </a:rPr>
              <a:t>Think “</a:t>
            </a:r>
            <a:r>
              <a:rPr lang="en-US" altLang="en-US" sz="5100" b="1" dirty="0">
                <a:solidFill>
                  <a:srgbClr val="FF0000"/>
                </a:solidFill>
                <a:latin typeface="Geneva" charset="0"/>
                <a:ea typeface="Osaka" charset="-128"/>
              </a:rPr>
              <a:t>RAILS</a:t>
            </a:r>
            <a:r>
              <a:rPr lang="en-US" altLang="en-US" sz="5100" b="1" dirty="0">
                <a:solidFill>
                  <a:schemeClr val="tx1"/>
                </a:solidFill>
                <a:latin typeface="Geneva" charset="0"/>
                <a:ea typeface="Osaka" charset="-128"/>
              </a:rPr>
              <a:t>”</a:t>
            </a:r>
            <a:endParaRPr lang="en-US" altLang="en-US" sz="5100" b="1" dirty="0">
              <a:solidFill>
                <a:schemeClr val="tx1"/>
              </a:solidFill>
              <a:latin typeface="Lucida Grande" charset="0"/>
              <a:ea typeface="Osaka" charset="-128"/>
            </a:endParaRPr>
          </a:p>
          <a:p>
            <a:pPr lvl="1">
              <a:lnSpc>
                <a:spcPct val="170000"/>
              </a:lnSpc>
              <a:defRPr/>
            </a:pPr>
            <a:r>
              <a:rPr lang="en-US" altLang="en-US" sz="5100" b="1" u="sng" dirty="0">
                <a:solidFill>
                  <a:srgbClr val="FF0000"/>
                </a:solidFill>
                <a:latin typeface="Geneva" charset="0"/>
                <a:ea typeface="Osaka" charset="-128"/>
              </a:rPr>
              <a:t>R</a:t>
            </a:r>
            <a:r>
              <a:rPr lang="en-US" altLang="en-US" sz="4100" b="1" dirty="0">
                <a:solidFill>
                  <a:schemeClr val="tx1"/>
                </a:solidFill>
                <a:latin typeface="Geneva" charset="0"/>
                <a:ea typeface="Osaka" charset="-128"/>
              </a:rPr>
              <a:t>ecklessness/Impulsive</a:t>
            </a:r>
          </a:p>
          <a:p>
            <a:pPr lvl="1">
              <a:lnSpc>
                <a:spcPct val="170000"/>
              </a:lnSpc>
              <a:defRPr/>
            </a:pPr>
            <a:r>
              <a:rPr lang="en-US" altLang="en-US" sz="5900" b="1" u="sng" dirty="0">
                <a:solidFill>
                  <a:srgbClr val="FF0000"/>
                </a:solidFill>
                <a:latin typeface="Geneva" charset="0"/>
                <a:ea typeface="Osaka" charset="-128"/>
              </a:rPr>
              <a:t>A</a:t>
            </a:r>
            <a:r>
              <a:rPr lang="en-US" altLang="en-US" sz="4300" b="1" dirty="0">
                <a:solidFill>
                  <a:schemeClr val="tx1"/>
                </a:solidFill>
                <a:latin typeface="Geneva" charset="0"/>
                <a:ea typeface="Osaka" charset="-128"/>
              </a:rPr>
              <a:t>nger-Displacement</a:t>
            </a:r>
          </a:p>
          <a:p>
            <a:pPr lvl="1">
              <a:lnSpc>
                <a:spcPct val="170000"/>
              </a:lnSpc>
              <a:defRPr/>
            </a:pPr>
            <a:r>
              <a:rPr lang="en-US" altLang="en-US" sz="5900" b="1" u="sng" dirty="0">
                <a:solidFill>
                  <a:srgbClr val="FF0000"/>
                </a:solidFill>
                <a:latin typeface="Geneva" charset="0"/>
                <a:ea typeface="Osaka" charset="-128"/>
              </a:rPr>
              <a:t>I</a:t>
            </a:r>
            <a:r>
              <a:rPr lang="en-US" altLang="en-US" sz="4300" b="1" dirty="0">
                <a:solidFill>
                  <a:schemeClr val="tx1"/>
                </a:solidFill>
                <a:latin typeface="Geneva" charset="0"/>
                <a:ea typeface="Osaka" charset="-128"/>
              </a:rPr>
              <a:t>solation</a:t>
            </a:r>
          </a:p>
          <a:p>
            <a:pPr lvl="1">
              <a:lnSpc>
                <a:spcPct val="170000"/>
              </a:lnSpc>
              <a:defRPr/>
            </a:pPr>
            <a:r>
              <a:rPr lang="en-US" altLang="en-US" sz="5900" b="1" u="sng" dirty="0">
                <a:solidFill>
                  <a:srgbClr val="FF0000"/>
                </a:solidFill>
                <a:latin typeface="Geneva" charset="0"/>
                <a:ea typeface="Osaka" charset="-128"/>
              </a:rPr>
              <a:t>L</a:t>
            </a:r>
            <a:r>
              <a:rPr lang="en-US" altLang="en-US" sz="4300" b="1" dirty="0">
                <a:solidFill>
                  <a:schemeClr val="tx1"/>
                </a:solidFill>
                <a:latin typeface="Geneva" charset="0"/>
                <a:ea typeface="Osaka" charset="-128"/>
              </a:rPr>
              <a:t>oss of confidence in skills/abilities</a:t>
            </a:r>
          </a:p>
          <a:p>
            <a:pPr lvl="1">
              <a:lnSpc>
                <a:spcPct val="170000"/>
              </a:lnSpc>
              <a:defRPr/>
            </a:pPr>
            <a:r>
              <a:rPr lang="en-US" altLang="en-US" sz="5900" b="1" u="sng" dirty="0">
                <a:solidFill>
                  <a:srgbClr val="FF0000"/>
                </a:solidFill>
                <a:latin typeface="Geneva" charset="0"/>
                <a:ea typeface="Osaka" charset="-128"/>
              </a:rPr>
              <a:t>S</a:t>
            </a:r>
            <a:r>
              <a:rPr lang="en-US" altLang="en-US" sz="4300" b="1" dirty="0">
                <a:solidFill>
                  <a:schemeClr val="tx1"/>
                </a:solidFill>
                <a:latin typeface="Geneva" charset="0"/>
                <a:ea typeface="Osaka" charset="-128"/>
              </a:rPr>
              <a:t>leep Deprivation</a:t>
            </a:r>
          </a:p>
          <a:p>
            <a:pPr algn="ctr" eaLnBrk="1" fontAlgn="auto" hangingPunct="1">
              <a:lnSpc>
                <a:spcPct val="70000"/>
              </a:lnSpc>
              <a:spcAft>
                <a:spcPts val="0"/>
              </a:spcAft>
              <a:buFontTx/>
              <a:buNone/>
              <a:defRPr/>
            </a:pPr>
            <a:endParaRPr lang="en-US" altLang="en-US" sz="2000" dirty="0">
              <a:solidFill>
                <a:schemeClr val="tx1">
                  <a:lumMod val="85000"/>
                  <a:lumOff val="15000"/>
                </a:schemeClr>
              </a:solidFill>
              <a:latin typeface="Arial" charset="0"/>
              <a:ea typeface="ＭＳ Ｐゴシック" charset="-128"/>
            </a:endParaRPr>
          </a:p>
        </p:txBody>
      </p:sp>
      <p:pic>
        <p:nvPicPr>
          <p:cNvPr id="61442" name="Picture 13" descr="FBHA Logo no back">
            <a:extLst>
              <a:ext uri="{FF2B5EF4-FFF2-40B4-BE49-F238E27FC236}">
                <a16:creationId xmlns:a16="http://schemas.microsoft.com/office/drawing/2014/main" id="{0A2E0202-3E51-CC11-BA9A-78B356F42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6858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67784E-50A0-B230-1AE9-3F9A79B4206C}"/>
              </a:ext>
            </a:extLst>
          </p:cNvPr>
          <p:cNvSpPr txBox="1">
            <a:spLocks noChangeArrowheads="1"/>
          </p:cNvSpPr>
          <p:nvPr/>
        </p:nvSpPr>
        <p:spPr bwMode="auto">
          <a:xfrm>
            <a:off x="1790699" y="570738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i="1" dirty="0">
                <a:solidFill>
                  <a:srgbClr val="FF0000"/>
                </a:solidFill>
              </a:rPr>
              <a:t>Lost their sense of humor</a:t>
            </a:r>
          </a:p>
        </p:txBody>
      </p:sp>
      <p:sp>
        <p:nvSpPr>
          <p:cNvPr id="4" name="Footer Placeholder 4">
            <a:extLst>
              <a:ext uri="{FF2B5EF4-FFF2-40B4-BE49-F238E27FC236}">
                <a16:creationId xmlns:a16="http://schemas.microsoft.com/office/drawing/2014/main" id="{C73237FB-C28A-25A6-56F1-956077048015}"/>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B11E08-2398-EED4-A60A-57770B4C29B2}"/>
              </a:ext>
            </a:extLst>
          </p:cNvPr>
          <p:cNvSpPr>
            <a:spLocks noGrp="1"/>
          </p:cNvSpPr>
          <p:nvPr>
            <p:ph type="subTitle" idx="1"/>
          </p:nvPr>
        </p:nvSpPr>
        <p:spPr>
          <a:xfrm>
            <a:off x="1219200" y="2217738"/>
            <a:ext cx="7091920" cy="4340225"/>
          </a:xfrm>
        </p:spPr>
        <p:txBody>
          <a:bodyPr>
            <a:noAutofit/>
          </a:bodyPr>
          <a:lstStyle/>
          <a:p>
            <a:pPr algn="l">
              <a:spcBef>
                <a:spcPct val="0"/>
              </a:spcBef>
              <a:buFont typeface="Arial" charset="0"/>
              <a:buNone/>
              <a:defRPr/>
            </a:pPr>
            <a:r>
              <a:rPr lang="en-US" sz="4400" dirty="0">
                <a:solidFill>
                  <a:srgbClr val="FF0000"/>
                </a:solidFill>
                <a:effectLst>
                  <a:outerShdw blurRad="38100" dist="25500" dir="5400000" algn="tl" rotWithShape="0">
                    <a:srgbClr val="000000">
                      <a:satMod val="180000"/>
                      <a:alpha val="75000"/>
                    </a:srgbClr>
                  </a:outerShdw>
                </a:effectLst>
                <a:latin typeface="+mj-lt"/>
                <a:ea typeface="+mj-ea"/>
                <a:cs typeface="+mj-cs"/>
              </a:rPr>
              <a:t>Loss of Identity</a:t>
            </a:r>
          </a:p>
          <a:p>
            <a:pPr algn="l">
              <a:spcBef>
                <a:spcPct val="0"/>
              </a:spcBef>
              <a:buFont typeface="Arial" charset="0"/>
              <a:buNone/>
              <a:defRPr/>
            </a:pPr>
            <a:endParaRPr lang="en-US" sz="4400" dirty="0">
              <a:solidFill>
                <a:srgbClr val="FFFF00"/>
              </a:solidFill>
              <a:effectLst>
                <a:outerShdw blurRad="38100" dist="25500" dir="5400000" algn="tl" rotWithShape="0">
                  <a:srgbClr val="000000">
                    <a:satMod val="180000"/>
                    <a:alpha val="75000"/>
                  </a:srgbClr>
                </a:outerShdw>
              </a:effectLst>
              <a:latin typeface="+mj-lt"/>
              <a:ea typeface="+mj-ea"/>
              <a:cs typeface="+mj-cs"/>
            </a:endParaRPr>
          </a:p>
          <a:p>
            <a:pPr algn="l">
              <a:spcBef>
                <a:spcPct val="0"/>
              </a:spcBef>
              <a:buFont typeface="Arial" charset="0"/>
              <a:buNone/>
              <a:defRPr/>
            </a:pPr>
            <a:r>
              <a:rPr lang="en-US" sz="4400" dirty="0">
                <a:solidFill>
                  <a:schemeClr val="tx1"/>
                </a:solidFill>
                <a:effectLst>
                  <a:outerShdw blurRad="38100" dist="25500" dir="5400000" algn="tl" rotWithShape="0">
                    <a:srgbClr val="000000">
                      <a:satMod val="180000"/>
                      <a:alpha val="75000"/>
                    </a:srgbClr>
                  </a:outerShdw>
                </a:effectLst>
                <a:latin typeface="+mj-lt"/>
                <a:ea typeface="+mj-ea"/>
                <a:cs typeface="+mj-cs"/>
              </a:rPr>
              <a:t>Lack of Belonging</a:t>
            </a:r>
          </a:p>
          <a:p>
            <a:pPr algn="l">
              <a:spcBef>
                <a:spcPct val="0"/>
              </a:spcBef>
              <a:buFont typeface="Arial" charset="0"/>
              <a:buNone/>
              <a:defRPr/>
            </a:pPr>
            <a:endParaRPr lang="en-US" sz="4400" dirty="0">
              <a:solidFill>
                <a:srgbClr val="FFFF00"/>
              </a:solidFill>
              <a:effectLst>
                <a:outerShdw blurRad="38100" dist="25500" dir="5400000" algn="tl" rotWithShape="0">
                  <a:srgbClr val="000000">
                    <a:satMod val="180000"/>
                    <a:alpha val="75000"/>
                  </a:srgbClr>
                </a:outerShdw>
              </a:effectLst>
              <a:latin typeface="+mj-lt"/>
              <a:ea typeface="+mj-ea"/>
              <a:cs typeface="+mj-cs"/>
            </a:endParaRPr>
          </a:p>
          <a:p>
            <a:pPr algn="l">
              <a:spcBef>
                <a:spcPct val="0"/>
              </a:spcBef>
              <a:buFont typeface="Arial" charset="0"/>
              <a:buNone/>
              <a:defRPr/>
            </a:pPr>
            <a:r>
              <a:rPr lang="en-US" sz="4400" dirty="0">
                <a:solidFill>
                  <a:srgbClr val="FF0000"/>
                </a:solidFill>
                <a:effectLst>
                  <a:outerShdw blurRad="38100" dist="25500" dir="5400000" algn="tl" rotWithShape="0">
                    <a:srgbClr val="000000">
                      <a:satMod val="180000"/>
                      <a:alpha val="75000"/>
                    </a:srgbClr>
                  </a:outerShdw>
                </a:effectLst>
                <a:latin typeface="+mj-lt"/>
                <a:ea typeface="+mj-ea"/>
                <a:cs typeface="+mj-cs"/>
              </a:rPr>
              <a:t>Lack of Purpose</a:t>
            </a:r>
          </a:p>
        </p:txBody>
      </p:sp>
      <p:pic>
        <p:nvPicPr>
          <p:cNvPr id="74755" name="Picture 13" descr="FBHA Logo no back">
            <a:extLst>
              <a:ext uri="{FF2B5EF4-FFF2-40B4-BE49-F238E27FC236}">
                <a16:creationId xmlns:a16="http://schemas.microsoft.com/office/drawing/2014/main" id="{6B83C84D-F7B9-8AA0-DD38-A8FBECC9563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95A3DF79-AA5C-FE48-FA44-CA37088D3705}"/>
              </a:ext>
            </a:extLst>
          </p:cNvPr>
          <p:cNvSpPr>
            <a:spLocks noGrp="1"/>
          </p:cNvSpPr>
          <p:nvPr>
            <p:ph type="ctrTitle"/>
          </p:nvPr>
        </p:nvSpPr>
        <p:spPr>
          <a:xfrm>
            <a:off x="1371600" y="300037"/>
            <a:ext cx="6939520" cy="1645920"/>
          </a:xfrm>
        </p:spPr>
        <p:txBody>
          <a:bodyPr/>
          <a:lstStyle/>
          <a:p>
            <a:r>
              <a:rPr lang="en-US" dirty="0"/>
              <a:t>Be aware…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D68F-6F1F-C0E5-0CE4-366104C3A209}"/>
              </a:ext>
            </a:extLst>
          </p:cNvPr>
          <p:cNvSpPr>
            <a:spLocks noGrp="1"/>
          </p:cNvSpPr>
          <p:nvPr>
            <p:ph type="title"/>
          </p:nvPr>
        </p:nvSpPr>
        <p:spPr/>
        <p:txBody>
          <a:bodyPr/>
          <a:lstStyle/>
          <a:p>
            <a:r>
              <a:rPr lang="en-US" dirty="0"/>
              <a:t>Dr. Joiner’s Theory</a:t>
            </a:r>
          </a:p>
        </p:txBody>
      </p:sp>
      <p:sp>
        <p:nvSpPr>
          <p:cNvPr id="3" name="Content Placeholder 2">
            <a:extLst>
              <a:ext uri="{FF2B5EF4-FFF2-40B4-BE49-F238E27FC236}">
                <a16:creationId xmlns:a16="http://schemas.microsoft.com/office/drawing/2014/main" id="{BB3CCDB9-1753-70C0-F02D-51400CF7E2C6}"/>
              </a:ext>
            </a:extLst>
          </p:cNvPr>
          <p:cNvSpPr>
            <a:spLocks noGrp="1"/>
          </p:cNvSpPr>
          <p:nvPr>
            <p:ph idx="1"/>
          </p:nvPr>
        </p:nvSpPr>
        <p:spPr/>
        <p:txBody>
          <a:bodyPr/>
          <a:lstStyle/>
          <a:p>
            <a:endParaRPr lang="en-US" dirty="0"/>
          </a:p>
        </p:txBody>
      </p:sp>
      <p:pic>
        <p:nvPicPr>
          <p:cNvPr id="4" name="Picture 1" descr="page22image41942464">
            <a:extLst>
              <a:ext uri="{FF2B5EF4-FFF2-40B4-BE49-F238E27FC236}">
                <a16:creationId xmlns:a16="http://schemas.microsoft.com/office/drawing/2014/main" id="{812F7F9F-868C-DDE3-9822-97338ACD3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455" y="2664321"/>
            <a:ext cx="6409266" cy="36024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13" descr="FBHA Logo no back">
            <a:extLst>
              <a:ext uri="{FF2B5EF4-FFF2-40B4-BE49-F238E27FC236}">
                <a16:creationId xmlns:a16="http://schemas.microsoft.com/office/drawing/2014/main" id="{3E341069-BE69-049E-D28D-2C0D832956B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2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5489-E00E-EB90-3769-B292D30E4FFF}"/>
              </a:ext>
            </a:extLst>
          </p:cNvPr>
          <p:cNvSpPr>
            <a:spLocks noGrp="1"/>
          </p:cNvSpPr>
          <p:nvPr>
            <p:ph type="title"/>
          </p:nvPr>
        </p:nvSpPr>
        <p:spPr/>
        <p:txBody>
          <a:bodyPr/>
          <a:lstStyle/>
          <a:p>
            <a:r>
              <a:rPr lang="en-US" dirty="0"/>
              <a:t>Thwarted Belongingness</a:t>
            </a:r>
          </a:p>
        </p:txBody>
      </p:sp>
      <p:sp>
        <p:nvSpPr>
          <p:cNvPr id="3" name="Content Placeholder 2">
            <a:extLst>
              <a:ext uri="{FF2B5EF4-FFF2-40B4-BE49-F238E27FC236}">
                <a16:creationId xmlns:a16="http://schemas.microsoft.com/office/drawing/2014/main" id="{4CC168D6-1C9C-26FC-778E-12690919A011}"/>
              </a:ext>
            </a:extLst>
          </p:cNvPr>
          <p:cNvSpPr>
            <a:spLocks noGrp="1"/>
          </p:cNvSpPr>
          <p:nvPr>
            <p:ph sz="half" idx="1"/>
          </p:nvPr>
        </p:nvSpPr>
        <p:spPr/>
        <p:txBody>
          <a:bodyPr/>
          <a:lstStyle/>
          <a:p>
            <a:r>
              <a:rPr lang="en-US" dirty="0"/>
              <a:t> Unattached</a:t>
            </a:r>
          </a:p>
          <a:p>
            <a:r>
              <a:rPr lang="en-US" dirty="0"/>
              <a:t>  No longer integral part of a unit</a:t>
            </a:r>
          </a:p>
          <a:p>
            <a:r>
              <a:rPr lang="en-US" dirty="0"/>
              <a:t>  Not relevant in group</a:t>
            </a:r>
          </a:p>
          <a:p>
            <a:r>
              <a:rPr lang="en-US" dirty="0"/>
              <a:t>  Untouchable</a:t>
            </a:r>
          </a:p>
          <a:p>
            <a:r>
              <a:rPr lang="en-US" dirty="0"/>
              <a:t>  Different</a:t>
            </a:r>
          </a:p>
          <a:p>
            <a:r>
              <a:rPr lang="en-US" dirty="0"/>
              <a:t>  With but not among group</a:t>
            </a:r>
          </a:p>
          <a:p>
            <a:r>
              <a:rPr lang="en-US" dirty="0"/>
              <a:t>  Devalued</a:t>
            </a:r>
          </a:p>
        </p:txBody>
      </p:sp>
      <p:pic>
        <p:nvPicPr>
          <p:cNvPr id="8196" name="Picture 4" descr="Outsider stock illustration. Illustration of depressed - 14354727">
            <a:extLst>
              <a:ext uri="{FF2B5EF4-FFF2-40B4-BE49-F238E27FC236}">
                <a16:creationId xmlns:a16="http://schemas.microsoft.com/office/drawing/2014/main" id="{A28132F0-8C4C-E480-66B9-FDA7A5093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0519"/>
            <a:ext cx="3356043" cy="2517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FBHA Logo no back">
            <a:extLst>
              <a:ext uri="{FF2B5EF4-FFF2-40B4-BE49-F238E27FC236}">
                <a16:creationId xmlns:a16="http://schemas.microsoft.com/office/drawing/2014/main" id="{6BF45E8D-7180-AA27-D382-A706749221C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F0D0583-6EAF-33EC-347C-D98865C94A34}"/>
              </a:ext>
            </a:extLst>
          </p:cNvPr>
          <p:cNvSpPr txBox="1"/>
          <p:nvPr/>
        </p:nvSpPr>
        <p:spPr>
          <a:xfrm>
            <a:off x="1447801" y="6211614"/>
            <a:ext cx="6096000" cy="369332"/>
          </a:xfrm>
          <a:prstGeom prst="rect">
            <a:avLst/>
          </a:prstGeom>
          <a:noFill/>
        </p:spPr>
        <p:txBody>
          <a:bodyPr wrap="square" rtlCol="0">
            <a:spAutoFit/>
          </a:bodyPr>
          <a:lstStyle/>
          <a:p>
            <a:r>
              <a:rPr lang="en-US" dirty="0">
                <a:solidFill>
                  <a:srgbClr val="FF0000"/>
                </a:solidFill>
              </a:rPr>
              <a:t>Do you have a ‘socially awkward’ member of your department?</a:t>
            </a:r>
          </a:p>
        </p:txBody>
      </p:sp>
    </p:spTree>
    <p:extLst>
      <p:ext uri="{BB962C8B-B14F-4D97-AF65-F5344CB8AC3E}">
        <p14:creationId xmlns:p14="http://schemas.microsoft.com/office/powerpoint/2010/main" val="168470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DF25-AF31-1A7B-33CF-75DE89EAA1F7}"/>
              </a:ext>
            </a:extLst>
          </p:cNvPr>
          <p:cNvSpPr>
            <a:spLocks noGrp="1"/>
          </p:cNvSpPr>
          <p:nvPr>
            <p:ph type="title"/>
          </p:nvPr>
        </p:nvSpPr>
        <p:spPr/>
        <p:txBody>
          <a:bodyPr/>
          <a:lstStyle/>
          <a:p>
            <a:r>
              <a:rPr lang="en-US" dirty="0"/>
              <a:t>Perceived Burdensomeness</a:t>
            </a:r>
          </a:p>
        </p:txBody>
      </p:sp>
      <p:sp>
        <p:nvSpPr>
          <p:cNvPr id="3" name="Content Placeholder 2">
            <a:extLst>
              <a:ext uri="{FF2B5EF4-FFF2-40B4-BE49-F238E27FC236}">
                <a16:creationId xmlns:a16="http://schemas.microsoft.com/office/drawing/2014/main" id="{520F1C0D-F8CE-FC50-6502-2963DAE4F844}"/>
              </a:ext>
            </a:extLst>
          </p:cNvPr>
          <p:cNvSpPr>
            <a:spLocks noGrp="1"/>
          </p:cNvSpPr>
          <p:nvPr>
            <p:ph sz="half" idx="1"/>
          </p:nvPr>
        </p:nvSpPr>
        <p:spPr/>
        <p:txBody>
          <a:bodyPr>
            <a:normAutofit/>
          </a:bodyPr>
          <a:lstStyle/>
          <a:p>
            <a:r>
              <a:rPr lang="en-US" dirty="0"/>
              <a:t>Existence is draining family, friends</a:t>
            </a:r>
          </a:p>
          <a:p>
            <a:r>
              <a:rPr lang="en-US" dirty="0"/>
              <a:t>World would be better without me</a:t>
            </a:r>
          </a:p>
          <a:p>
            <a:r>
              <a:rPr lang="en-US" dirty="0"/>
              <a:t>People will carry on</a:t>
            </a:r>
          </a:p>
          <a:p>
            <a:r>
              <a:rPr lang="en-US" dirty="0"/>
              <a:t>Void will not be noticeable</a:t>
            </a:r>
          </a:p>
          <a:p>
            <a:r>
              <a:rPr lang="en-US" dirty="0"/>
              <a:t>Death will improve someone else’s life</a:t>
            </a:r>
          </a:p>
        </p:txBody>
      </p:sp>
      <p:pic>
        <p:nvPicPr>
          <p:cNvPr id="9218" name="Picture 2" descr="What Is the Meaning Emotional Burden and How to overcome It">
            <a:extLst>
              <a:ext uri="{FF2B5EF4-FFF2-40B4-BE49-F238E27FC236}">
                <a16:creationId xmlns:a16="http://schemas.microsoft.com/office/drawing/2014/main" id="{7F353228-4514-91C3-D4DB-A1645DECB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966" y="2971800"/>
            <a:ext cx="3565816" cy="22345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FBHA Logo no back">
            <a:extLst>
              <a:ext uri="{FF2B5EF4-FFF2-40B4-BE49-F238E27FC236}">
                <a16:creationId xmlns:a16="http://schemas.microsoft.com/office/drawing/2014/main" id="{1B8A1D0E-DC15-9D66-2883-6B5BBCE66B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5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22DF-3610-C7EC-3CA3-476987A5E6EA}"/>
              </a:ext>
            </a:extLst>
          </p:cNvPr>
          <p:cNvSpPr>
            <a:spLocks noGrp="1"/>
          </p:cNvSpPr>
          <p:nvPr>
            <p:ph type="title"/>
          </p:nvPr>
        </p:nvSpPr>
        <p:spPr/>
        <p:txBody>
          <a:bodyPr/>
          <a:lstStyle/>
          <a:p>
            <a:r>
              <a:rPr lang="en-US" dirty="0"/>
              <a:t>Capacity for Pain</a:t>
            </a:r>
          </a:p>
        </p:txBody>
      </p:sp>
      <p:sp>
        <p:nvSpPr>
          <p:cNvPr id="3" name="Content Placeholder 2">
            <a:extLst>
              <a:ext uri="{FF2B5EF4-FFF2-40B4-BE49-F238E27FC236}">
                <a16:creationId xmlns:a16="http://schemas.microsoft.com/office/drawing/2014/main" id="{3BC05582-9C3D-E6D2-3C10-CECC7F274453}"/>
              </a:ext>
            </a:extLst>
          </p:cNvPr>
          <p:cNvSpPr>
            <a:spLocks noGrp="1"/>
          </p:cNvSpPr>
          <p:nvPr>
            <p:ph sz="half" idx="1"/>
          </p:nvPr>
        </p:nvSpPr>
        <p:spPr/>
        <p:txBody>
          <a:bodyPr>
            <a:normAutofit lnSpcReduction="10000"/>
          </a:bodyPr>
          <a:lstStyle/>
          <a:p>
            <a:r>
              <a:rPr lang="en-US" dirty="0"/>
              <a:t>Experience and disposition overcome fear</a:t>
            </a:r>
          </a:p>
          <a:p>
            <a:r>
              <a:rPr lang="en-US" dirty="0"/>
              <a:t>Learned capacity for pain</a:t>
            </a:r>
          </a:p>
          <a:p>
            <a:r>
              <a:rPr lang="en-US" dirty="0"/>
              <a:t>Overexposure</a:t>
            </a:r>
          </a:p>
          <a:p>
            <a:r>
              <a:rPr lang="en-US" dirty="0"/>
              <a:t>Trivialization of trauma</a:t>
            </a:r>
          </a:p>
          <a:p>
            <a:r>
              <a:rPr lang="en-US" dirty="0"/>
              <a:t>Progressive desensitization</a:t>
            </a:r>
          </a:p>
          <a:p>
            <a:r>
              <a:rPr lang="en-US" dirty="0"/>
              <a:t>Normalizing death</a:t>
            </a:r>
          </a:p>
          <a:p>
            <a:r>
              <a:rPr lang="en-US" dirty="0"/>
              <a:t>Trained fearlessness about the body</a:t>
            </a:r>
          </a:p>
          <a:p>
            <a:endParaRPr lang="en-US" dirty="0"/>
          </a:p>
        </p:txBody>
      </p:sp>
      <p:pic>
        <p:nvPicPr>
          <p:cNvPr id="10242" name="Picture 2" descr="Self-Harm and Drug Addiction">
            <a:extLst>
              <a:ext uri="{FF2B5EF4-FFF2-40B4-BE49-F238E27FC236}">
                <a16:creationId xmlns:a16="http://schemas.microsoft.com/office/drawing/2014/main" id="{A4A7E62A-C79E-F54D-E18D-A00F92C6E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512" y="2743200"/>
            <a:ext cx="3144228" cy="21256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3F0D1F-37D7-4690-0425-4CF50CBD858B}"/>
              </a:ext>
            </a:extLst>
          </p:cNvPr>
          <p:cNvSpPr txBox="1"/>
          <p:nvPr/>
        </p:nvSpPr>
        <p:spPr>
          <a:xfrm>
            <a:off x="2057400" y="6096000"/>
            <a:ext cx="5029200" cy="338554"/>
          </a:xfrm>
          <a:prstGeom prst="rect">
            <a:avLst/>
          </a:prstGeom>
          <a:noFill/>
        </p:spPr>
        <p:txBody>
          <a:bodyPr wrap="square" rtlCol="0">
            <a:spAutoFit/>
          </a:bodyPr>
          <a:lstStyle/>
          <a:p>
            <a:r>
              <a:rPr lang="en-US" sz="1600" b="1" i="1" dirty="0">
                <a:solidFill>
                  <a:srgbClr val="FF0000"/>
                </a:solidFill>
              </a:rPr>
              <a:t>Do FFs already have an increased capacity for pain?</a:t>
            </a:r>
          </a:p>
        </p:txBody>
      </p:sp>
      <p:pic>
        <p:nvPicPr>
          <p:cNvPr id="6" name="Picture 13" descr="FBHA Logo no back">
            <a:extLst>
              <a:ext uri="{FF2B5EF4-FFF2-40B4-BE49-F238E27FC236}">
                <a16:creationId xmlns:a16="http://schemas.microsoft.com/office/drawing/2014/main" id="{0AD9B27B-7CC8-DF7A-8197-64B80C2F085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04800" y="238499"/>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09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E90230-AC0B-A881-002F-34276297EA8B}"/>
              </a:ext>
            </a:extLst>
          </p:cNvPr>
          <p:cNvSpPr>
            <a:spLocks noGrp="1"/>
          </p:cNvSpPr>
          <p:nvPr>
            <p:ph type="title"/>
          </p:nvPr>
        </p:nvSpPr>
        <p:spPr>
          <a:xfrm>
            <a:off x="1603122" y="523614"/>
            <a:ext cx="5937755" cy="1188720"/>
          </a:xfrm>
        </p:spPr>
        <p:txBody>
          <a:bodyPr/>
          <a:lstStyle/>
          <a:p>
            <a:r>
              <a:rPr lang="en-US" dirty="0"/>
              <a:t>Risk Factors for General Population</a:t>
            </a:r>
          </a:p>
        </p:txBody>
      </p:sp>
      <p:sp>
        <p:nvSpPr>
          <p:cNvPr id="5" name="Content Placeholder 4">
            <a:extLst>
              <a:ext uri="{FF2B5EF4-FFF2-40B4-BE49-F238E27FC236}">
                <a16:creationId xmlns:a16="http://schemas.microsoft.com/office/drawing/2014/main" id="{AA104FD7-8769-A510-F46D-8C823BB5A617}"/>
              </a:ext>
            </a:extLst>
          </p:cNvPr>
          <p:cNvSpPr>
            <a:spLocks noGrp="1"/>
          </p:cNvSpPr>
          <p:nvPr>
            <p:ph sz="half" idx="1"/>
          </p:nvPr>
        </p:nvSpPr>
        <p:spPr>
          <a:xfrm>
            <a:off x="1433974" y="1905000"/>
            <a:ext cx="3138026" cy="4522657"/>
          </a:xfrm>
        </p:spPr>
        <p:txBody>
          <a:bodyPr>
            <a:noAutofit/>
          </a:bodyPr>
          <a:lstStyle/>
          <a:p>
            <a:pPr>
              <a:buClr>
                <a:srgbClr val="B80E0F"/>
              </a:buClr>
            </a:pPr>
            <a:r>
              <a:rPr lang="en-US" sz="1600" dirty="0">
                <a:solidFill>
                  <a:prstClr val="black"/>
                </a:solidFill>
              </a:rPr>
              <a:t>Chronic stress</a:t>
            </a:r>
          </a:p>
          <a:p>
            <a:pPr>
              <a:buClr>
                <a:srgbClr val="B80E0F"/>
              </a:buClr>
            </a:pPr>
            <a:r>
              <a:rPr lang="en-US" sz="1600" dirty="0">
                <a:solidFill>
                  <a:prstClr val="black"/>
                </a:solidFill>
              </a:rPr>
              <a:t>Recent loss or multiples losses</a:t>
            </a:r>
          </a:p>
          <a:p>
            <a:pPr>
              <a:buClr>
                <a:srgbClr val="B80E0F"/>
              </a:buClr>
            </a:pPr>
            <a:r>
              <a:rPr lang="en-US" sz="1600" dirty="0">
                <a:solidFill>
                  <a:prstClr val="black"/>
                </a:solidFill>
              </a:rPr>
              <a:t>Trauma or abuse</a:t>
            </a:r>
          </a:p>
          <a:p>
            <a:pPr lvl="1">
              <a:buClr>
                <a:srgbClr val="B80E0F"/>
              </a:buClr>
            </a:pPr>
            <a:r>
              <a:rPr lang="en-US" sz="1400" dirty="0">
                <a:solidFill>
                  <a:prstClr val="black"/>
                </a:solidFill>
              </a:rPr>
              <a:t>Adverse Childhood Experiences</a:t>
            </a:r>
          </a:p>
          <a:p>
            <a:pPr>
              <a:buClr>
                <a:srgbClr val="B80E0F"/>
              </a:buClr>
            </a:pPr>
            <a:r>
              <a:rPr lang="en-US" sz="1600" dirty="0">
                <a:solidFill>
                  <a:prstClr val="black"/>
                </a:solidFill>
              </a:rPr>
              <a:t>Poor self-image</a:t>
            </a:r>
          </a:p>
          <a:p>
            <a:pPr>
              <a:buClr>
                <a:schemeClr val="accent5"/>
              </a:buClr>
            </a:pPr>
            <a:r>
              <a:rPr lang="en-US" sz="1600" dirty="0"/>
              <a:t>Isolation</a:t>
            </a:r>
          </a:p>
          <a:p>
            <a:pPr>
              <a:buClr>
                <a:schemeClr val="accent5"/>
              </a:buClr>
            </a:pPr>
            <a:r>
              <a:rPr lang="en-US" sz="1600" dirty="0"/>
              <a:t>Interpersonal conflicts</a:t>
            </a:r>
          </a:p>
          <a:p>
            <a:pPr>
              <a:buClr>
                <a:schemeClr val="accent5"/>
              </a:buClr>
            </a:pPr>
            <a:r>
              <a:rPr lang="en-US" sz="1600" dirty="0"/>
              <a:t>Change in marital status</a:t>
            </a:r>
          </a:p>
          <a:p>
            <a:pPr>
              <a:buClr>
                <a:schemeClr val="accent5"/>
              </a:buClr>
            </a:pPr>
            <a:r>
              <a:rPr lang="en-US" sz="1600" dirty="0"/>
              <a:t>Stigma about seeking help</a:t>
            </a:r>
          </a:p>
          <a:p>
            <a:pPr>
              <a:buClr>
                <a:schemeClr val="accent5"/>
              </a:buClr>
            </a:pPr>
            <a:r>
              <a:rPr lang="en-US" sz="1600" dirty="0"/>
              <a:t>Anxiety and/or depression(diagnosed or undiagnosed)</a:t>
            </a:r>
          </a:p>
        </p:txBody>
      </p:sp>
      <p:sp>
        <p:nvSpPr>
          <p:cNvPr id="6" name="Content Placeholder 5">
            <a:extLst>
              <a:ext uri="{FF2B5EF4-FFF2-40B4-BE49-F238E27FC236}">
                <a16:creationId xmlns:a16="http://schemas.microsoft.com/office/drawing/2014/main" id="{DC8A5E84-8797-188C-D06C-EF85265A3A78}"/>
              </a:ext>
            </a:extLst>
          </p:cNvPr>
          <p:cNvSpPr>
            <a:spLocks noGrp="1"/>
          </p:cNvSpPr>
          <p:nvPr>
            <p:ph sz="half" idx="2"/>
          </p:nvPr>
        </p:nvSpPr>
        <p:spPr>
          <a:xfrm>
            <a:off x="4572000" y="1905000"/>
            <a:ext cx="3405310" cy="4473101"/>
          </a:xfrm>
        </p:spPr>
        <p:txBody>
          <a:bodyPr>
            <a:normAutofit fontScale="77500" lnSpcReduction="20000"/>
          </a:bodyPr>
          <a:lstStyle/>
          <a:p>
            <a:pPr>
              <a:lnSpc>
                <a:spcPct val="120000"/>
              </a:lnSpc>
              <a:buClr>
                <a:srgbClr val="B80E0F"/>
              </a:buClr>
            </a:pPr>
            <a:r>
              <a:rPr lang="en-US" sz="2100" dirty="0">
                <a:solidFill>
                  <a:prstClr val="black"/>
                </a:solidFill>
              </a:rPr>
              <a:t>Experienced rejection or failure</a:t>
            </a:r>
          </a:p>
          <a:p>
            <a:pPr>
              <a:lnSpc>
                <a:spcPct val="120000"/>
              </a:lnSpc>
              <a:buClr>
                <a:srgbClr val="B80E0F"/>
              </a:buClr>
            </a:pPr>
            <a:r>
              <a:rPr lang="en-US" sz="2100" dirty="0">
                <a:solidFill>
                  <a:prstClr val="black"/>
                </a:solidFill>
              </a:rPr>
              <a:t>Recent discharge from mental health facility</a:t>
            </a:r>
          </a:p>
          <a:p>
            <a:pPr>
              <a:lnSpc>
                <a:spcPct val="120000"/>
              </a:lnSpc>
              <a:buClr>
                <a:srgbClr val="B80E0F"/>
              </a:buClr>
            </a:pPr>
            <a:r>
              <a:rPr lang="en-US" sz="2100" dirty="0">
                <a:solidFill>
                  <a:prstClr val="black"/>
                </a:solidFill>
              </a:rPr>
              <a:t>Impulsive or aggressive tendencies</a:t>
            </a:r>
          </a:p>
          <a:p>
            <a:pPr>
              <a:lnSpc>
                <a:spcPct val="120000"/>
              </a:lnSpc>
              <a:buClr>
                <a:srgbClr val="B80E0F"/>
              </a:buClr>
            </a:pPr>
            <a:r>
              <a:rPr lang="en-US" sz="2100" dirty="0">
                <a:solidFill>
                  <a:prstClr val="black"/>
                </a:solidFill>
              </a:rPr>
              <a:t>Humiliation or any threat to status</a:t>
            </a:r>
          </a:p>
          <a:p>
            <a:pPr>
              <a:lnSpc>
                <a:spcPct val="120000"/>
              </a:lnSpc>
              <a:buClr>
                <a:srgbClr val="B80E0F"/>
              </a:buClr>
            </a:pPr>
            <a:r>
              <a:rPr lang="en-US" sz="2100" dirty="0">
                <a:solidFill>
                  <a:prstClr val="black"/>
                </a:solidFill>
              </a:rPr>
              <a:t>Previous suicide attempt; family history</a:t>
            </a:r>
          </a:p>
          <a:p>
            <a:pPr>
              <a:lnSpc>
                <a:spcPct val="120000"/>
              </a:lnSpc>
              <a:buClr>
                <a:srgbClr val="B80E0F"/>
              </a:buClr>
            </a:pPr>
            <a:r>
              <a:rPr lang="en-US" sz="2100" dirty="0">
                <a:solidFill>
                  <a:prstClr val="black"/>
                </a:solidFill>
              </a:rPr>
              <a:t>Exposure to suicidal behavior</a:t>
            </a:r>
          </a:p>
          <a:p>
            <a:pPr>
              <a:lnSpc>
                <a:spcPct val="120000"/>
              </a:lnSpc>
              <a:buClr>
                <a:srgbClr val="B80E0F"/>
              </a:buClr>
            </a:pPr>
            <a:r>
              <a:rPr lang="en-US" sz="2100" dirty="0">
                <a:solidFill>
                  <a:prstClr val="black"/>
                </a:solidFill>
              </a:rPr>
              <a:t>Influence of others who died by suicide</a:t>
            </a:r>
          </a:p>
          <a:p>
            <a:pPr>
              <a:lnSpc>
                <a:spcPct val="120000"/>
              </a:lnSpc>
              <a:buClr>
                <a:srgbClr val="B80E0F"/>
              </a:buClr>
            </a:pPr>
            <a:r>
              <a:rPr lang="en-US" sz="2100" dirty="0">
                <a:solidFill>
                  <a:prstClr val="black"/>
                </a:solidFill>
              </a:rPr>
              <a:t>Chronic pain or physical illness</a:t>
            </a:r>
          </a:p>
          <a:p>
            <a:pPr>
              <a:lnSpc>
                <a:spcPct val="120000"/>
              </a:lnSpc>
              <a:buClr>
                <a:srgbClr val="B80E0F"/>
              </a:buClr>
            </a:pPr>
            <a:r>
              <a:rPr lang="en-US" sz="2100" dirty="0">
                <a:solidFill>
                  <a:prstClr val="black"/>
                </a:solidFill>
              </a:rPr>
              <a:t>Incarceration or threat of incarceration</a:t>
            </a:r>
          </a:p>
          <a:p>
            <a:endParaRPr lang="en-US" dirty="0"/>
          </a:p>
        </p:txBody>
      </p:sp>
      <p:pic>
        <p:nvPicPr>
          <p:cNvPr id="3" name="Picture 13" descr="FBHA Logo no back">
            <a:extLst>
              <a:ext uri="{FF2B5EF4-FFF2-40B4-BE49-F238E27FC236}">
                <a16:creationId xmlns:a16="http://schemas.microsoft.com/office/drawing/2014/main" id="{C7EB9A7A-8444-279D-B597-ED2B23208D6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4800" y="238499"/>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96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96C4-F5B1-A45C-89B8-DE7D8BC3C4BD}"/>
              </a:ext>
            </a:extLst>
          </p:cNvPr>
          <p:cNvSpPr>
            <a:spLocks noGrp="1"/>
          </p:cNvSpPr>
          <p:nvPr>
            <p:ph type="title"/>
          </p:nvPr>
        </p:nvSpPr>
        <p:spPr/>
        <p:txBody>
          <a:bodyPr/>
          <a:lstStyle/>
          <a:p>
            <a:r>
              <a:rPr lang="en-US" dirty="0"/>
              <a:t>Protective Factors for General Population</a:t>
            </a:r>
          </a:p>
        </p:txBody>
      </p:sp>
      <p:sp>
        <p:nvSpPr>
          <p:cNvPr id="3" name="Content Placeholder 2">
            <a:extLst>
              <a:ext uri="{FF2B5EF4-FFF2-40B4-BE49-F238E27FC236}">
                <a16:creationId xmlns:a16="http://schemas.microsoft.com/office/drawing/2014/main" id="{4AC9F40A-88CF-B9F4-5535-F798832860F4}"/>
              </a:ext>
            </a:extLst>
          </p:cNvPr>
          <p:cNvSpPr>
            <a:spLocks noGrp="1"/>
          </p:cNvSpPr>
          <p:nvPr>
            <p:ph sz="half" idx="1"/>
          </p:nvPr>
        </p:nvSpPr>
        <p:spPr/>
        <p:txBody>
          <a:bodyPr>
            <a:normAutofit fontScale="92500" lnSpcReduction="10000"/>
          </a:bodyPr>
          <a:lstStyle/>
          <a:p>
            <a:r>
              <a:rPr lang="en-US" dirty="0"/>
              <a:t>Accessible and appropriate mental health resources</a:t>
            </a:r>
          </a:p>
          <a:p>
            <a:r>
              <a:rPr lang="en-US" dirty="0"/>
              <a:t>Problem-solving skills</a:t>
            </a:r>
          </a:p>
          <a:p>
            <a:r>
              <a:rPr lang="en-US" dirty="0"/>
              <a:t>Restricted access to lethal means</a:t>
            </a:r>
          </a:p>
          <a:p>
            <a:r>
              <a:rPr lang="en-US" dirty="0"/>
              <a:t>Feeling a sense of purpose in life</a:t>
            </a:r>
          </a:p>
          <a:p>
            <a:r>
              <a:rPr lang="en-US" dirty="0"/>
              <a:t>Coping skills</a:t>
            </a:r>
          </a:p>
          <a:p>
            <a:r>
              <a:rPr lang="en-US" dirty="0"/>
              <a:t>Strong spiritual or religious faith</a:t>
            </a:r>
          </a:p>
          <a:p>
            <a:r>
              <a:rPr lang="en-US" dirty="0"/>
              <a:t>Stress management skills</a:t>
            </a:r>
          </a:p>
          <a:p>
            <a:endParaRPr lang="en-US" dirty="0"/>
          </a:p>
        </p:txBody>
      </p:sp>
      <p:sp>
        <p:nvSpPr>
          <p:cNvPr id="4" name="Content Placeholder 3">
            <a:extLst>
              <a:ext uri="{FF2B5EF4-FFF2-40B4-BE49-F238E27FC236}">
                <a16:creationId xmlns:a16="http://schemas.microsoft.com/office/drawing/2014/main" id="{A72A3F8C-C0CF-8773-DE80-4F8E4DC58294}"/>
              </a:ext>
            </a:extLst>
          </p:cNvPr>
          <p:cNvSpPr>
            <a:spLocks noGrp="1"/>
          </p:cNvSpPr>
          <p:nvPr>
            <p:ph sz="half" idx="2"/>
          </p:nvPr>
        </p:nvSpPr>
        <p:spPr/>
        <p:txBody>
          <a:bodyPr>
            <a:normAutofit fontScale="92500" lnSpcReduction="10000"/>
          </a:bodyPr>
          <a:lstStyle/>
          <a:p>
            <a:r>
              <a:rPr lang="en-US" dirty="0"/>
              <a:t>Sense of hope</a:t>
            </a:r>
          </a:p>
          <a:p>
            <a:r>
              <a:rPr lang="en-US" dirty="0"/>
              <a:t>Strong connection to family</a:t>
            </a:r>
          </a:p>
          <a:p>
            <a:r>
              <a:rPr lang="en-US" dirty="0"/>
              <a:t>Diverse community of friends and social contacts</a:t>
            </a:r>
          </a:p>
          <a:p>
            <a:r>
              <a:rPr lang="en-US" dirty="0"/>
              <a:t>Education in impulse control</a:t>
            </a:r>
          </a:p>
          <a:p>
            <a:r>
              <a:rPr lang="en-US" dirty="0"/>
              <a:t>Living in a community that promotes help-seeking behavior</a:t>
            </a:r>
          </a:p>
          <a:p>
            <a:r>
              <a:rPr lang="en-US" dirty="0"/>
              <a:t>Skills to address stigma of help seeking</a:t>
            </a:r>
          </a:p>
          <a:p>
            <a:endParaRPr lang="en-US" dirty="0"/>
          </a:p>
        </p:txBody>
      </p:sp>
      <p:pic>
        <p:nvPicPr>
          <p:cNvPr id="6" name="Picture 13" descr="FBHA Logo no back">
            <a:extLst>
              <a:ext uri="{FF2B5EF4-FFF2-40B4-BE49-F238E27FC236}">
                <a16:creationId xmlns:a16="http://schemas.microsoft.com/office/drawing/2014/main" id="{A081046F-B394-8E32-D022-B1A3A540402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4800" y="238499"/>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15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F284-8691-6CC1-9828-216F7F2804A4}"/>
              </a:ext>
            </a:extLst>
          </p:cNvPr>
          <p:cNvSpPr>
            <a:spLocks noGrp="1"/>
          </p:cNvSpPr>
          <p:nvPr>
            <p:ph type="title"/>
          </p:nvPr>
        </p:nvSpPr>
        <p:spPr/>
        <p:txBody>
          <a:bodyPr/>
          <a:lstStyle/>
          <a:p>
            <a:r>
              <a:rPr lang="en-US" dirty="0"/>
              <a:t>Risk Factors in Firefighters</a:t>
            </a:r>
          </a:p>
        </p:txBody>
      </p:sp>
      <p:sp>
        <p:nvSpPr>
          <p:cNvPr id="4" name="Content Placeholder 3">
            <a:extLst>
              <a:ext uri="{FF2B5EF4-FFF2-40B4-BE49-F238E27FC236}">
                <a16:creationId xmlns:a16="http://schemas.microsoft.com/office/drawing/2014/main" id="{1876B039-2B05-1C45-CE0E-8F772BC53022}"/>
              </a:ext>
            </a:extLst>
          </p:cNvPr>
          <p:cNvSpPr>
            <a:spLocks noGrp="1"/>
          </p:cNvSpPr>
          <p:nvPr>
            <p:ph sz="half" idx="1"/>
          </p:nvPr>
        </p:nvSpPr>
        <p:spPr>
          <a:xfrm>
            <a:off x="1102239" y="2638043"/>
            <a:ext cx="3288023" cy="3981457"/>
          </a:xfrm>
        </p:spPr>
        <p:txBody>
          <a:bodyPr>
            <a:normAutofit fontScale="92500" lnSpcReduction="20000"/>
          </a:bodyPr>
          <a:lstStyle/>
          <a:p>
            <a:r>
              <a:rPr lang="en-US" sz="2400" dirty="0">
                <a:solidFill>
                  <a:srgbClr val="FF0000"/>
                </a:solidFill>
              </a:rPr>
              <a:t>Intrinsic </a:t>
            </a:r>
            <a:r>
              <a:rPr lang="en-US" sz="2800" dirty="0">
                <a:solidFill>
                  <a:srgbClr val="FF0000"/>
                </a:solidFill>
              </a:rPr>
              <a:t>(from within)</a:t>
            </a:r>
          </a:p>
          <a:p>
            <a:pPr lvl="1"/>
            <a:r>
              <a:rPr lang="en-US" sz="1800" dirty="0"/>
              <a:t>Risk takers</a:t>
            </a:r>
          </a:p>
          <a:p>
            <a:pPr lvl="1"/>
            <a:r>
              <a:rPr lang="en-US" sz="1800" dirty="0"/>
              <a:t>Savior syndrome</a:t>
            </a:r>
          </a:p>
          <a:p>
            <a:pPr lvl="1"/>
            <a:r>
              <a:rPr lang="en-US" sz="1800" dirty="0"/>
              <a:t>Solution-oriented</a:t>
            </a:r>
          </a:p>
          <a:p>
            <a:pPr lvl="1"/>
            <a:r>
              <a:rPr lang="en-US" sz="1800" dirty="0"/>
              <a:t>Distorted world view</a:t>
            </a:r>
          </a:p>
          <a:p>
            <a:pPr lvl="1"/>
            <a:r>
              <a:rPr lang="en-US" sz="1800" dirty="0"/>
              <a:t>Occupational trust</a:t>
            </a:r>
          </a:p>
          <a:p>
            <a:pPr lvl="1"/>
            <a:r>
              <a:rPr lang="en-US" sz="1800" dirty="0"/>
              <a:t>Erosion of normalcy</a:t>
            </a:r>
          </a:p>
          <a:p>
            <a:pPr lvl="1"/>
            <a:r>
              <a:rPr lang="en-US" sz="1800" dirty="0"/>
              <a:t>Responsibility absorption</a:t>
            </a:r>
          </a:p>
          <a:p>
            <a:pPr lvl="1"/>
            <a:r>
              <a:rPr lang="en-US" sz="1800" dirty="0"/>
              <a:t>Capacity for pain</a:t>
            </a:r>
          </a:p>
          <a:p>
            <a:endParaRPr lang="en-US" dirty="0"/>
          </a:p>
        </p:txBody>
      </p:sp>
      <p:sp>
        <p:nvSpPr>
          <p:cNvPr id="5" name="Content Placeholder 4">
            <a:extLst>
              <a:ext uri="{FF2B5EF4-FFF2-40B4-BE49-F238E27FC236}">
                <a16:creationId xmlns:a16="http://schemas.microsoft.com/office/drawing/2014/main" id="{FDF771F3-FD36-1E45-FC6F-EB1508DC9758}"/>
              </a:ext>
            </a:extLst>
          </p:cNvPr>
          <p:cNvSpPr>
            <a:spLocks noGrp="1"/>
          </p:cNvSpPr>
          <p:nvPr>
            <p:ph sz="half" idx="2"/>
          </p:nvPr>
        </p:nvSpPr>
        <p:spPr>
          <a:xfrm>
            <a:off x="4753737" y="2638044"/>
            <a:ext cx="3290516" cy="3981456"/>
          </a:xfrm>
        </p:spPr>
        <p:txBody>
          <a:bodyPr>
            <a:normAutofit fontScale="92500" lnSpcReduction="20000"/>
          </a:bodyPr>
          <a:lstStyle/>
          <a:p>
            <a:r>
              <a:rPr lang="en-US" sz="2400" dirty="0">
                <a:solidFill>
                  <a:srgbClr val="FF0000"/>
                </a:solidFill>
              </a:rPr>
              <a:t>Extrinsic </a:t>
            </a:r>
            <a:r>
              <a:rPr lang="en-US" sz="2800" dirty="0">
                <a:solidFill>
                  <a:srgbClr val="FF0000"/>
                </a:solidFill>
              </a:rPr>
              <a:t>(from outside)</a:t>
            </a:r>
          </a:p>
          <a:p>
            <a:pPr lvl="1"/>
            <a:r>
              <a:rPr lang="en-US" sz="1800" dirty="0"/>
              <a:t>Schedules</a:t>
            </a:r>
          </a:p>
          <a:p>
            <a:pPr lvl="1"/>
            <a:r>
              <a:rPr lang="en-US" sz="1800" dirty="0"/>
              <a:t>Fatigue</a:t>
            </a:r>
          </a:p>
          <a:p>
            <a:pPr lvl="1"/>
            <a:r>
              <a:rPr lang="en-US" sz="1800" dirty="0"/>
              <a:t>Uncontrolled risk</a:t>
            </a:r>
          </a:p>
          <a:p>
            <a:pPr lvl="1"/>
            <a:r>
              <a:rPr lang="en-US" sz="1800" dirty="0"/>
              <a:t>Public perception</a:t>
            </a:r>
          </a:p>
          <a:p>
            <a:pPr lvl="1"/>
            <a:r>
              <a:rPr lang="en-US" sz="1800" dirty="0"/>
              <a:t>Access to services</a:t>
            </a:r>
          </a:p>
          <a:p>
            <a:pPr lvl="1"/>
            <a:r>
              <a:rPr lang="en-US" sz="1800" dirty="0"/>
              <a:t>Fire service culture</a:t>
            </a:r>
          </a:p>
          <a:p>
            <a:pPr lvl="1"/>
            <a:r>
              <a:rPr lang="en-US" sz="1800" dirty="0"/>
              <a:t>Vicarious trauma</a:t>
            </a:r>
          </a:p>
          <a:p>
            <a:pPr lvl="1"/>
            <a:r>
              <a:rPr lang="en-US" sz="1800" dirty="0"/>
              <a:t>Access to means</a:t>
            </a:r>
          </a:p>
          <a:p>
            <a:pPr lvl="1"/>
            <a:r>
              <a:rPr lang="en-US" sz="1800" dirty="0"/>
              <a:t>PTS</a:t>
            </a:r>
          </a:p>
          <a:p>
            <a:endParaRPr lang="en-US" dirty="0"/>
          </a:p>
        </p:txBody>
      </p:sp>
      <p:pic>
        <p:nvPicPr>
          <p:cNvPr id="6" name="Picture 13" descr="FBHA Logo no back">
            <a:extLst>
              <a:ext uri="{FF2B5EF4-FFF2-40B4-BE49-F238E27FC236}">
                <a16:creationId xmlns:a16="http://schemas.microsoft.com/office/drawing/2014/main" id="{923983CE-1916-54CB-D9BD-1493760EC70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4800" y="238499"/>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24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0AD3-4EE9-86E2-D22E-DEF3D561C9A8}"/>
              </a:ext>
            </a:extLst>
          </p:cNvPr>
          <p:cNvSpPr>
            <a:spLocks noGrp="1"/>
          </p:cNvSpPr>
          <p:nvPr>
            <p:ph type="title"/>
          </p:nvPr>
        </p:nvSpPr>
        <p:spPr/>
        <p:txBody>
          <a:bodyPr/>
          <a:lstStyle/>
          <a:p>
            <a:r>
              <a:rPr lang="en-US" dirty="0"/>
              <a:t>…On Their Worst Day</a:t>
            </a:r>
          </a:p>
        </p:txBody>
      </p:sp>
      <p:sp>
        <p:nvSpPr>
          <p:cNvPr id="3" name="Content Placeholder 2">
            <a:extLst>
              <a:ext uri="{FF2B5EF4-FFF2-40B4-BE49-F238E27FC236}">
                <a16:creationId xmlns:a16="http://schemas.microsoft.com/office/drawing/2014/main" id="{AA4A423D-D936-8ECE-2325-CD6A078CA7F6}"/>
              </a:ext>
            </a:extLst>
          </p:cNvPr>
          <p:cNvSpPr>
            <a:spLocks noGrp="1"/>
          </p:cNvSpPr>
          <p:nvPr>
            <p:ph sz="half" idx="1"/>
          </p:nvPr>
        </p:nvSpPr>
        <p:spPr>
          <a:xfrm>
            <a:off x="1219200" y="2439778"/>
            <a:ext cx="3545961" cy="3301626"/>
          </a:xfrm>
        </p:spPr>
        <p:txBody>
          <a:bodyPr>
            <a:normAutofit/>
          </a:bodyPr>
          <a:lstStyle/>
          <a:p>
            <a:r>
              <a:rPr lang="en-US" dirty="0"/>
              <a:t>In your career you may witness:</a:t>
            </a:r>
          </a:p>
          <a:p>
            <a:pPr lvl="1"/>
            <a:r>
              <a:rPr lang="en-US" dirty="0"/>
              <a:t>Pain and suffering of the sick and injured</a:t>
            </a:r>
          </a:p>
          <a:p>
            <a:pPr lvl="1"/>
            <a:r>
              <a:rPr lang="en-US" dirty="0"/>
              <a:t>Death of adults or children</a:t>
            </a:r>
          </a:p>
          <a:p>
            <a:pPr lvl="1"/>
            <a:r>
              <a:rPr lang="en-US" dirty="0"/>
              <a:t>Families and friends of victims who suffer loss of their loved one</a:t>
            </a:r>
          </a:p>
          <a:p>
            <a:pPr lvl="1"/>
            <a:r>
              <a:rPr lang="en-US" dirty="0"/>
              <a:t>Wide-spread destruction of property</a:t>
            </a:r>
          </a:p>
          <a:p>
            <a:pPr lvl="1"/>
            <a:r>
              <a:rPr lang="en-US" dirty="0"/>
              <a:t>People in deep despair</a:t>
            </a:r>
          </a:p>
          <a:p>
            <a:pPr marL="342900" lvl="1" indent="0">
              <a:buNone/>
            </a:pPr>
            <a:endParaRPr lang="en-US" dirty="0"/>
          </a:p>
          <a:p>
            <a:pPr lvl="1"/>
            <a:endParaRPr lang="en-US" dirty="0"/>
          </a:p>
        </p:txBody>
      </p:sp>
      <p:pic>
        <p:nvPicPr>
          <p:cNvPr id="1026" name="Picture 2" descr="Sadness - Sadness updated their cover photo.">
            <a:extLst>
              <a:ext uri="{FF2B5EF4-FFF2-40B4-BE49-F238E27FC236}">
                <a16:creationId xmlns:a16="http://schemas.microsoft.com/office/drawing/2014/main" id="{2F49F843-3ACE-858A-6C5C-1E32085DF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800475"/>
            <a:ext cx="3459856" cy="20055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6B8C94-A567-DFE1-72AC-1E528838D053}"/>
              </a:ext>
            </a:extLst>
          </p:cNvPr>
          <p:cNvSpPr txBox="1"/>
          <p:nvPr/>
        </p:nvSpPr>
        <p:spPr>
          <a:xfrm>
            <a:off x="2266321" y="5741404"/>
            <a:ext cx="5277479" cy="692497"/>
          </a:xfrm>
          <a:prstGeom prst="rect">
            <a:avLst/>
          </a:prstGeom>
          <a:noFill/>
        </p:spPr>
        <p:txBody>
          <a:bodyPr wrap="square" rtlCol="0">
            <a:spAutoFit/>
          </a:bodyPr>
          <a:lstStyle/>
          <a:p>
            <a:r>
              <a:rPr lang="en-US" sz="1350" i="1" dirty="0">
                <a:solidFill>
                  <a:srgbClr val="00B0F0"/>
                </a:solidFill>
              </a:rPr>
              <a:t>“you will have the privilege of seeing someone take their first breath, and witnessing others take their last breath,”</a:t>
            </a:r>
          </a:p>
          <a:p>
            <a:r>
              <a:rPr lang="en-US" sz="1200" i="1" dirty="0">
                <a:solidFill>
                  <a:srgbClr val="00B0F0"/>
                </a:solidFill>
              </a:rPr>
              <a:t>					- Kyle Thornton, NM EMS Bureau Chief</a:t>
            </a:r>
          </a:p>
        </p:txBody>
      </p:sp>
      <p:pic>
        <p:nvPicPr>
          <p:cNvPr id="6" name="Picture 13" descr="FBHA Logo no back">
            <a:extLst>
              <a:ext uri="{FF2B5EF4-FFF2-40B4-BE49-F238E27FC236}">
                <a16:creationId xmlns:a16="http://schemas.microsoft.com/office/drawing/2014/main" id="{F7FDCD7A-2E32-9C94-9269-911D15F59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14" y="301752"/>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5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138E3-2BCB-873E-7900-4C4BAAF2455B}"/>
              </a:ext>
            </a:extLst>
          </p:cNvPr>
          <p:cNvSpPr>
            <a:spLocks noGrp="1"/>
          </p:cNvSpPr>
          <p:nvPr>
            <p:ph type="title"/>
          </p:nvPr>
        </p:nvSpPr>
        <p:spPr/>
        <p:txBody>
          <a:bodyPr/>
          <a:lstStyle/>
          <a:p>
            <a:r>
              <a:rPr lang="en-US" dirty="0"/>
              <a:t>Protective Factors in the Fire Service</a:t>
            </a:r>
          </a:p>
        </p:txBody>
      </p:sp>
      <p:sp>
        <p:nvSpPr>
          <p:cNvPr id="4" name="Content Placeholder 3">
            <a:extLst>
              <a:ext uri="{FF2B5EF4-FFF2-40B4-BE49-F238E27FC236}">
                <a16:creationId xmlns:a16="http://schemas.microsoft.com/office/drawing/2014/main" id="{4CABD38F-5555-D352-EA13-677B0B04D2EE}"/>
              </a:ext>
            </a:extLst>
          </p:cNvPr>
          <p:cNvSpPr>
            <a:spLocks noGrp="1"/>
          </p:cNvSpPr>
          <p:nvPr>
            <p:ph sz="half" idx="1"/>
          </p:nvPr>
        </p:nvSpPr>
        <p:spPr>
          <a:xfrm>
            <a:off x="1543673" y="2638044"/>
            <a:ext cx="3012561" cy="3915156"/>
          </a:xfrm>
        </p:spPr>
        <p:txBody>
          <a:bodyPr>
            <a:normAutofit/>
          </a:bodyPr>
          <a:lstStyle/>
          <a:p>
            <a:r>
              <a:rPr lang="en-US" sz="2400" dirty="0"/>
              <a:t>Cohesive units</a:t>
            </a:r>
          </a:p>
          <a:p>
            <a:r>
              <a:rPr lang="en-US" sz="2400" dirty="0"/>
              <a:t>Courageous</a:t>
            </a:r>
          </a:p>
          <a:p>
            <a:r>
              <a:rPr lang="en-US" sz="2400" dirty="0"/>
              <a:t>Compassionate</a:t>
            </a:r>
          </a:p>
          <a:p>
            <a:r>
              <a:rPr lang="en-US" sz="2400" dirty="0"/>
              <a:t>Compliant</a:t>
            </a:r>
          </a:p>
          <a:p>
            <a:r>
              <a:rPr lang="en-US" sz="2400" dirty="0"/>
              <a:t>Survival training</a:t>
            </a:r>
          </a:p>
          <a:p>
            <a:r>
              <a:rPr lang="en-US" sz="2400" dirty="0"/>
              <a:t>Sense of belonging</a:t>
            </a:r>
          </a:p>
          <a:p>
            <a:r>
              <a:rPr lang="en-US" sz="2400" dirty="0"/>
              <a:t>Revered occupation</a:t>
            </a:r>
          </a:p>
        </p:txBody>
      </p:sp>
      <p:sp>
        <p:nvSpPr>
          <p:cNvPr id="5" name="Content Placeholder 4">
            <a:extLst>
              <a:ext uri="{FF2B5EF4-FFF2-40B4-BE49-F238E27FC236}">
                <a16:creationId xmlns:a16="http://schemas.microsoft.com/office/drawing/2014/main" id="{192382C0-0137-DC1A-4ED0-2A6758038E32}"/>
              </a:ext>
            </a:extLst>
          </p:cNvPr>
          <p:cNvSpPr>
            <a:spLocks noGrp="1"/>
          </p:cNvSpPr>
          <p:nvPr>
            <p:ph sz="half" idx="2"/>
          </p:nvPr>
        </p:nvSpPr>
        <p:spPr>
          <a:xfrm>
            <a:off x="4753737" y="2638044"/>
            <a:ext cx="3290516" cy="3915156"/>
          </a:xfrm>
        </p:spPr>
        <p:txBody>
          <a:bodyPr>
            <a:normAutofit/>
          </a:bodyPr>
          <a:lstStyle/>
          <a:p>
            <a:pPr lvl="1"/>
            <a:r>
              <a:rPr lang="en-US" sz="2400" dirty="0"/>
              <a:t>Passionate</a:t>
            </a:r>
          </a:p>
          <a:p>
            <a:pPr lvl="1"/>
            <a:r>
              <a:rPr lang="en-US" sz="2400" dirty="0"/>
              <a:t>Resilient</a:t>
            </a:r>
          </a:p>
          <a:p>
            <a:pPr lvl="1"/>
            <a:r>
              <a:rPr lang="en-US" sz="2400" dirty="0"/>
              <a:t>Altruistic</a:t>
            </a:r>
          </a:p>
          <a:p>
            <a:pPr lvl="1"/>
            <a:r>
              <a:rPr lang="en-US" sz="2400" dirty="0"/>
              <a:t>Ability to disassociate</a:t>
            </a:r>
          </a:p>
          <a:p>
            <a:pPr lvl="1"/>
            <a:r>
              <a:rPr lang="en-US" sz="2400" dirty="0"/>
              <a:t>Empathic</a:t>
            </a:r>
          </a:p>
          <a:p>
            <a:pPr lvl="1"/>
            <a:r>
              <a:rPr lang="en-US" sz="2400" dirty="0"/>
              <a:t>Flexible</a:t>
            </a:r>
          </a:p>
          <a:p>
            <a:pPr lvl="1"/>
            <a:r>
              <a:rPr lang="en-US" sz="2400" dirty="0"/>
              <a:t>Image Armor</a:t>
            </a:r>
          </a:p>
          <a:p>
            <a:endParaRPr lang="en-US" dirty="0"/>
          </a:p>
        </p:txBody>
      </p:sp>
      <p:pic>
        <p:nvPicPr>
          <p:cNvPr id="6" name="Picture 13" descr="FBHA Logo no back">
            <a:extLst>
              <a:ext uri="{FF2B5EF4-FFF2-40B4-BE49-F238E27FC236}">
                <a16:creationId xmlns:a16="http://schemas.microsoft.com/office/drawing/2014/main" id="{8DD1AFEA-5A1D-410D-2EDC-AE0C043AD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4800" y="238499"/>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30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F26942E-D94C-E4D5-32BB-584525CDAAEF}"/>
              </a:ext>
            </a:extLst>
          </p:cNvPr>
          <p:cNvSpPr>
            <a:spLocks noGrp="1"/>
          </p:cNvSpPr>
          <p:nvPr>
            <p:ph type="ctrTitle"/>
          </p:nvPr>
        </p:nvSpPr>
        <p:spPr>
          <a:xfrm>
            <a:off x="1102239" y="1447800"/>
            <a:ext cx="6939520" cy="1645920"/>
          </a:xfrm>
        </p:spPr>
        <p:txBody>
          <a:bodyPr/>
          <a:lstStyle/>
          <a:p>
            <a:pPr eaLnBrk="1" fontAlgn="auto" hangingPunct="1">
              <a:spcAft>
                <a:spcPts val="0"/>
              </a:spcAft>
              <a:defRPr/>
            </a:pPr>
            <a:r>
              <a:rPr lang="en-US" altLang="en-US" b="1" dirty="0">
                <a:solidFill>
                  <a:srgbClr val="0000B9"/>
                </a:solidFill>
                <a:ea typeface="ＭＳ Ｐゴシック" charset="-128"/>
              </a:rPr>
              <a:t>FBHA Recommendation</a:t>
            </a:r>
          </a:p>
        </p:txBody>
      </p:sp>
      <p:sp>
        <p:nvSpPr>
          <p:cNvPr id="3" name="Content Placeholder 2">
            <a:extLst>
              <a:ext uri="{FF2B5EF4-FFF2-40B4-BE49-F238E27FC236}">
                <a16:creationId xmlns:a16="http://schemas.microsoft.com/office/drawing/2014/main" id="{18206306-0BA5-75E1-5C70-3AAE87102BB8}"/>
              </a:ext>
            </a:extLst>
          </p:cNvPr>
          <p:cNvSpPr>
            <a:spLocks noGrp="1"/>
          </p:cNvSpPr>
          <p:nvPr>
            <p:ph type="subTitle" idx="1"/>
          </p:nvPr>
        </p:nvSpPr>
        <p:spPr>
          <a:xfrm>
            <a:off x="1447800" y="3946518"/>
            <a:ext cx="6400800" cy="1645920"/>
          </a:xfrm>
        </p:spPr>
        <p:txBody>
          <a:bodyPr>
            <a:normAutofit/>
          </a:bodyPr>
          <a:lstStyle/>
          <a:p>
            <a:pPr eaLnBrk="1" hangingPunct="1"/>
            <a:r>
              <a:rPr lang="en-US" altLang="en-US" sz="4000" dirty="0">
                <a:solidFill>
                  <a:schemeClr val="tx1"/>
                </a:solidFill>
                <a:latin typeface="Arial" panose="020B0604020202020204" pitchFamily="34" charset="0"/>
                <a:ea typeface="ＭＳ Ｐゴシック" panose="020B0600070205080204" pitchFamily="34" charset="-128"/>
              </a:rPr>
              <a:t>Be</a:t>
            </a:r>
            <a:r>
              <a:rPr lang="en-US" altLang="en-US" sz="4000" b="1" dirty="0">
                <a:solidFill>
                  <a:schemeClr val="tx1"/>
                </a:solidFill>
                <a:latin typeface="Arial" panose="020B0604020202020204" pitchFamily="34" charset="0"/>
                <a:ea typeface="ＭＳ Ｐゴシック" panose="020B0600070205080204" pitchFamily="34" charset="-128"/>
              </a:rPr>
              <a:t> Direct</a:t>
            </a:r>
            <a:r>
              <a:rPr lang="en-US" altLang="en-US" sz="4000" dirty="0">
                <a:solidFill>
                  <a:schemeClr val="tx1"/>
                </a:solidFill>
                <a:latin typeface="Arial" panose="020B0604020202020204" pitchFamily="34" charset="0"/>
                <a:ea typeface="ＭＳ Ｐゴシック" panose="020B0600070205080204" pitchFamily="34" charset="-128"/>
              </a:rPr>
              <a:t> and </a:t>
            </a:r>
            <a:r>
              <a:rPr lang="en-US" altLang="en-US" sz="4000" b="1" dirty="0">
                <a:solidFill>
                  <a:schemeClr val="tx1"/>
                </a:solidFill>
                <a:latin typeface="Arial" panose="020B0604020202020204" pitchFamily="34" charset="0"/>
                <a:ea typeface="ＭＳ Ｐゴシック" panose="020B0600070205080204" pitchFamily="34" charset="-128"/>
              </a:rPr>
              <a:t>Challenge</a:t>
            </a:r>
            <a:r>
              <a:rPr lang="en-US" altLang="en-US" sz="4000" dirty="0">
                <a:solidFill>
                  <a:schemeClr val="tx1"/>
                </a:solidFill>
                <a:latin typeface="Arial" panose="020B0604020202020204" pitchFamily="34" charset="0"/>
                <a:ea typeface="ＭＳ Ｐゴシック" panose="020B0600070205080204" pitchFamily="34" charset="-128"/>
              </a:rPr>
              <a:t> with Compassion</a:t>
            </a:r>
          </a:p>
          <a:p>
            <a:pPr marL="0" indent="0" eaLnBrk="1" hangingPunct="1">
              <a:buNone/>
            </a:pPr>
            <a:endParaRPr lang="en-US" altLang="en-US" sz="3200" dirty="0">
              <a:solidFill>
                <a:schemeClr val="tx1"/>
              </a:solidFill>
              <a:latin typeface="Arial" panose="020B0604020202020204" pitchFamily="34" charset="0"/>
              <a:ea typeface="ＭＳ Ｐゴシック" panose="020B0600070205080204" pitchFamily="34" charset="-128"/>
            </a:endParaRPr>
          </a:p>
        </p:txBody>
      </p:sp>
      <p:sp>
        <p:nvSpPr>
          <p:cNvPr id="2" name="Footer Placeholder 4">
            <a:extLst>
              <a:ext uri="{FF2B5EF4-FFF2-40B4-BE49-F238E27FC236}">
                <a16:creationId xmlns:a16="http://schemas.microsoft.com/office/drawing/2014/main" id="{95127784-7B70-727C-4572-E7B04084CEEB}"/>
              </a:ext>
            </a:extLst>
          </p:cNvPr>
          <p:cNvSpPr>
            <a:spLocks noGrp="1"/>
          </p:cNvSpPr>
          <p:nvPr>
            <p:ph type="ftr" sz="quarter" idx="11"/>
          </p:nvPr>
        </p:nvSpPr>
        <p:spPr/>
        <p:txBody>
          <a:bodyPr/>
          <a:lstStyle/>
          <a:p>
            <a:pPr>
              <a:defRPr/>
            </a:pPr>
            <a:r>
              <a:rPr lang="en-US" dirty="0"/>
              <a:t>Copyright - FBHA 2011 All Rights Reserved</a:t>
            </a:r>
          </a:p>
        </p:txBody>
      </p:sp>
      <p:pic>
        <p:nvPicPr>
          <p:cNvPr id="4" name="Picture 13" descr="FBHA Logo no back">
            <a:extLst>
              <a:ext uri="{FF2B5EF4-FFF2-40B4-BE49-F238E27FC236}">
                <a16:creationId xmlns:a16="http://schemas.microsoft.com/office/drawing/2014/main" id="{D4D48224-473E-6D11-5D72-1FB4E459D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6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7CC3-12F3-FF62-C746-25815AFACF67}"/>
              </a:ext>
            </a:extLst>
          </p:cNvPr>
          <p:cNvSpPr>
            <a:spLocks noGrp="1"/>
          </p:cNvSpPr>
          <p:nvPr>
            <p:ph type="title"/>
          </p:nvPr>
        </p:nvSpPr>
        <p:spPr/>
        <p:txBody>
          <a:bodyPr/>
          <a:lstStyle/>
          <a:p>
            <a:r>
              <a:rPr lang="en-US" dirty="0"/>
              <a:t>Where to Go For Help</a:t>
            </a:r>
          </a:p>
        </p:txBody>
      </p:sp>
      <p:sp>
        <p:nvSpPr>
          <p:cNvPr id="4" name="Content Placeholder 3">
            <a:extLst>
              <a:ext uri="{FF2B5EF4-FFF2-40B4-BE49-F238E27FC236}">
                <a16:creationId xmlns:a16="http://schemas.microsoft.com/office/drawing/2014/main" id="{4A572C60-4AD7-D99B-9E78-2C7658EEA450}"/>
              </a:ext>
            </a:extLst>
          </p:cNvPr>
          <p:cNvSpPr>
            <a:spLocks noGrp="1"/>
          </p:cNvSpPr>
          <p:nvPr>
            <p:ph sz="half" idx="1"/>
          </p:nvPr>
        </p:nvSpPr>
        <p:spPr/>
        <p:txBody>
          <a:bodyPr/>
          <a:lstStyle/>
          <a:p>
            <a:r>
              <a:rPr lang="en-US" dirty="0"/>
              <a:t>Traditional Approaches</a:t>
            </a:r>
          </a:p>
          <a:p>
            <a:pPr lvl="1"/>
            <a:r>
              <a:rPr lang="en-US" dirty="0"/>
              <a:t>E.A.P.</a:t>
            </a:r>
          </a:p>
          <a:p>
            <a:pPr lvl="1"/>
            <a:r>
              <a:rPr lang="en-US" dirty="0"/>
              <a:t>Fire Dept. Chaplains</a:t>
            </a:r>
          </a:p>
          <a:p>
            <a:pPr lvl="1"/>
            <a:r>
              <a:rPr lang="en-US" dirty="0"/>
              <a:t>Peer Support</a:t>
            </a:r>
          </a:p>
          <a:p>
            <a:pPr lvl="1"/>
            <a:r>
              <a:rPr lang="en-US" dirty="0"/>
              <a:t>Medical Provider</a:t>
            </a:r>
          </a:p>
          <a:p>
            <a:pPr lvl="1"/>
            <a:r>
              <a:rPr lang="en-US" dirty="0"/>
              <a:t>Online Platforms and hotlines</a:t>
            </a:r>
          </a:p>
          <a:p>
            <a:pPr lvl="1"/>
            <a:r>
              <a:rPr lang="en-US" dirty="0"/>
              <a:t>Family Support Networks</a:t>
            </a:r>
          </a:p>
          <a:p>
            <a:endParaRPr lang="en-US" dirty="0"/>
          </a:p>
        </p:txBody>
      </p:sp>
      <p:sp>
        <p:nvSpPr>
          <p:cNvPr id="5" name="Content Placeholder 4">
            <a:extLst>
              <a:ext uri="{FF2B5EF4-FFF2-40B4-BE49-F238E27FC236}">
                <a16:creationId xmlns:a16="http://schemas.microsoft.com/office/drawing/2014/main" id="{C3536486-7E65-CF32-A665-1F155ABE15D1}"/>
              </a:ext>
            </a:extLst>
          </p:cNvPr>
          <p:cNvSpPr>
            <a:spLocks noGrp="1"/>
          </p:cNvSpPr>
          <p:nvPr>
            <p:ph sz="half" idx="2"/>
          </p:nvPr>
        </p:nvSpPr>
        <p:spPr/>
        <p:txBody>
          <a:bodyPr/>
          <a:lstStyle/>
          <a:p>
            <a:r>
              <a:rPr lang="en-US" dirty="0"/>
              <a:t>Maybe Consider These Alternatives:</a:t>
            </a:r>
          </a:p>
          <a:p>
            <a:pPr lvl="1"/>
            <a:r>
              <a:rPr lang="en-US" dirty="0"/>
              <a:t>Self-care</a:t>
            </a:r>
          </a:p>
          <a:p>
            <a:pPr lvl="1"/>
            <a:r>
              <a:rPr lang="en-US" dirty="0"/>
              <a:t>Mindfulness Based Stress Reduction</a:t>
            </a:r>
          </a:p>
          <a:p>
            <a:pPr lvl="1"/>
            <a:r>
              <a:rPr lang="en-US" dirty="0"/>
              <a:t>Pet Therapy</a:t>
            </a:r>
          </a:p>
          <a:p>
            <a:pPr lvl="1"/>
            <a:r>
              <a:rPr lang="en-US" dirty="0"/>
              <a:t>“Give Back” programs</a:t>
            </a:r>
          </a:p>
          <a:p>
            <a:endParaRPr lang="en-US" dirty="0"/>
          </a:p>
        </p:txBody>
      </p:sp>
      <p:sp>
        <p:nvSpPr>
          <p:cNvPr id="6" name="TextBox 5">
            <a:extLst>
              <a:ext uri="{FF2B5EF4-FFF2-40B4-BE49-F238E27FC236}">
                <a16:creationId xmlns:a16="http://schemas.microsoft.com/office/drawing/2014/main" id="{B341D14F-0FEF-913A-9595-D8730C1C41EE}"/>
              </a:ext>
            </a:extLst>
          </p:cNvPr>
          <p:cNvSpPr txBox="1"/>
          <p:nvPr/>
        </p:nvSpPr>
        <p:spPr>
          <a:xfrm>
            <a:off x="1219200" y="5714199"/>
            <a:ext cx="6324600" cy="707886"/>
          </a:xfrm>
          <a:prstGeom prst="rect">
            <a:avLst/>
          </a:prstGeom>
          <a:noFill/>
        </p:spPr>
        <p:txBody>
          <a:bodyPr wrap="square" rtlCol="0">
            <a:spAutoFit/>
          </a:bodyPr>
          <a:lstStyle/>
          <a:p>
            <a:pPr algn="ctr"/>
            <a:r>
              <a:rPr lang="en-US" sz="2000" dirty="0">
                <a:solidFill>
                  <a:srgbClr val="FF0000"/>
                </a:solidFill>
                <a:latin typeface="Chalkboard SE" panose="03050602040202020205" pitchFamily="66" charset="77"/>
              </a:rPr>
              <a:t>Asking for help is a not a sign of weakness . . .</a:t>
            </a:r>
            <a:br>
              <a:rPr lang="en-US" sz="2000" dirty="0">
                <a:solidFill>
                  <a:srgbClr val="FF0000"/>
                </a:solidFill>
                <a:latin typeface="Chalkboard SE" panose="03050602040202020205" pitchFamily="66" charset="77"/>
              </a:rPr>
            </a:br>
            <a:r>
              <a:rPr lang="en-US" sz="2000" dirty="0">
                <a:solidFill>
                  <a:srgbClr val="FF0000"/>
                </a:solidFill>
                <a:latin typeface="Chalkboard SE" panose="03050602040202020205" pitchFamily="66" charset="77"/>
              </a:rPr>
              <a:t>It is a courageous, life-saving step.</a:t>
            </a:r>
          </a:p>
        </p:txBody>
      </p:sp>
      <p:pic>
        <p:nvPicPr>
          <p:cNvPr id="7" name="Picture 13" descr="FBHA Logo no back">
            <a:extLst>
              <a:ext uri="{FF2B5EF4-FFF2-40B4-BE49-F238E27FC236}">
                <a16:creationId xmlns:a16="http://schemas.microsoft.com/office/drawing/2014/main" id="{3F03F642-D423-FC65-DFB2-A20E143EBF0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63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1DF8-B199-D5CA-0422-3F5D7D4B8E3A}"/>
              </a:ext>
            </a:extLst>
          </p:cNvPr>
          <p:cNvSpPr>
            <a:spLocks noGrp="1"/>
          </p:cNvSpPr>
          <p:nvPr>
            <p:ph type="title"/>
          </p:nvPr>
        </p:nvSpPr>
        <p:spPr>
          <a:xfrm>
            <a:off x="1606045" y="685800"/>
            <a:ext cx="5937755" cy="1188720"/>
          </a:xfrm>
        </p:spPr>
        <p:txBody>
          <a:bodyPr>
            <a:normAutofit fontScale="90000"/>
          </a:bodyPr>
          <a:lstStyle/>
          <a:p>
            <a:r>
              <a:rPr lang="en-US" altLang="en-US" sz="2400" b="1" u="sng" dirty="0">
                <a:solidFill>
                  <a:schemeClr val="tx1"/>
                </a:solidFill>
                <a:latin typeface="Arial" charset="0"/>
                <a:ea typeface="ＭＳ Ｐゴシック" charset="-128"/>
              </a:rPr>
              <a:t>Action Plan-Advice for Your Departments</a:t>
            </a:r>
            <a:br>
              <a:rPr lang="en-US" altLang="en-US" sz="2400" b="1" u="sng" dirty="0">
                <a:solidFill>
                  <a:schemeClr val="tx1"/>
                </a:solidFill>
                <a:latin typeface="Arial" charset="0"/>
                <a:ea typeface="ＭＳ Ｐゴシック" charset="-128"/>
              </a:rPr>
            </a:br>
            <a:endParaRPr lang="en-US" dirty="0">
              <a:solidFill>
                <a:schemeClr val="tx1"/>
              </a:solidFill>
            </a:endParaRPr>
          </a:p>
        </p:txBody>
      </p:sp>
      <p:sp>
        <p:nvSpPr>
          <p:cNvPr id="39938" name="Rectangle 2">
            <a:extLst>
              <a:ext uri="{FF2B5EF4-FFF2-40B4-BE49-F238E27FC236}">
                <a16:creationId xmlns:a16="http://schemas.microsoft.com/office/drawing/2014/main" id="{97997169-6216-87DC-AC3A-9A381D9DD316}"/>
              </a:ext>
            </a:extLst>
          </p:cNvPr>
          <p:cNvSpPr>
            <a:spLocks noGrp="1" noChangeArrowheads="1"/>
          </p:cNvSpPr>
          <p:nvPr>
            <p:ph idx="1"/>
          </p:nvPr>
        </p:nvSpPr>
        <p:spPr>
          <a:xfrm>
            <a:off x="1606045" y="1676400"/>
            <a:ext cx="5937755" cy="4648200"/>
          </a:xfrm>
        </p:spPr>
        <p:txBody>
          <a:bodyPr rtlCol="0">
            <a:normAutofit fontScale="62500" lnSpcReduction="20000"/>
          </a:bodyPr>
          <a:lstStyle/>
          <a:p>
            <a:pPr algn="ctr" eaLnBrk="1" fontAlgn="auto" hangingPunct="1">
              <a:spcAft>
                <a:spcPts val="0"/>
              </a:spcAft>
              <a:buFontTx/>
              <a:buNone/>
              <a:defRPr/>
            </a:pPr>
            <a:endParaRPr lang="en-US" altLang="ja-JP" sz="2800" b="1" u="sng" dirty="0">
              <a:solidFill>
                <a:schemeClr val="bg1"/>
              </a:solidFill>
              <a:latin typeface="Arial" charset="0"/>
              <a:ea typeface="ＭＳ Ｐゴシック" charset="-128"/>
            </a:endParaRPr>
          </a:p>
          <a:p>
            <a:pPr eaLnBrk="1" fontAlgn="auto" hangingPunct="1">
              <a:lnSpc>
                <a:spcPct val="170000"/>
              </a:lnSpc>
              <a:spcAft>
                <a:spcPts val="0"/>
              </a:spcAft>
              <a:buClr>
                <a:srgbClr val="0000B9"/>
              </a:buClr>
              <a:defRPr/>
            </a:pPr>
            <a:r>
              <a:rPr lang="en-US" altLang="en-US" sz="2800" dirty="0">
                <a:solidFill>
                  <a:schemeClr val="tx1"/>
                </a:solidFill>
                <a:latin typeface="Arial" charset="0"/>
                <a:ea typeface="ＭＳ Ｐゴシック" charset="-128"/>
              </a:rPr>
              <a:t>Confidentiality!!</a:t>
            </a:r>
          </a:p>
          <a:p>
            <a:pPr eaLnBrk="1" fontAlgn="auto" hangingPunct="1">
              <a:lnSpc>
                <a:spcPct val="170000"/>
              </a:lnSpc>
              <a:spcAft>
                <a:spcPts val="0"/>
              </a:spcAft>
              <a:buClr>
                <a:srgbClr val="0000B9"/>
              </a:buClr>
              <a:defRPr/>
            </a:pPr>
            <a:r>
              <a:rPr lang="en-US" altLang="en-US" sz="2800" dirty="0">
                <a:solidFill>
                  <a:schemeClr val="tx1"/>
                </a:solidFill>
                <a:latin typeface="Arial" charset="0"/>
                <a:ea typeface="ＭＳ Ｐゴシック" charset="-128"/>
              </a:rPr>
              <a:t>Open communication in the home &amp; at work</a:t>
            </a:r>
          </a:p>
          <a:p>
            <a:pPr lvl="1">
              <a:lnSpc>
                <a:spcPct val="170000"/>
              </a:lnSpc>
              <a:buClr>
                <a:srgbClr val="0000B9"/>
              </a:buClr>
              <a:defRPr/>
            </a:pPr>
            <a:r>
              <a:rPr lang="en-US" altLang="en-US" sz="2600" dirty="0">
                <a:solidFill>
                  <a:schemeClr val="tx1"/>
                </a:solidFill>
                <a:latin typeface="Arial" charset="0"/>
                <a:ea typeface="ＭＳ Ｐゴシック" charset="-128"/>
              </a:rPr>
              <a:t>Talk to trusted family, friends, colleagues</a:t>
            </a:r>
          </a:p>
          <a:p>
            <a:pPr eaLnBrk="1" fontAlgn="auto" hangingPunct="1">
              <a:lnSpc>
                <a:spcPct val="170000"/>
              </a:lnSpc>
              <a:spcAft>
                <a:spcPts val="0"/>
              </a:spcAft>
              <a:buClr>
                <a:srgbClr val="0000B9"/>
              </a:buClr>
              <a:defRPr/>
            </a:pPr>
            <a:r>
              <a:rPr lang="en-US" altLang="en-US" sz="2800" dirty="0">
                <a:solidFill>
                  <a:schemeClr val="tx1"/>
                </a:solidFill>
                <a:latin typeface="Arial" charset="0"/>
                <a:ea typeface="ＭＳ Ｐゴシック" charset="-128"/>
              </a:rPr>
              <a:t>Education – Attend seminars and workshops</a:t>
            </a:r>
          </a:p>
          <a:p>
            <a:pPr eaLnBrk="1" fontAlgn="auto" hangingPunct="1">
              <a:lnSpc>
                <a:spcPct val="170000"/>
              </a:lnSpc>
              <a:spcAft>
                <a:spcPts val="0"/>
              </a:spcAft>
              <a:buClr>
                <a:srgbClr val="0000B9"/>
              </a:buClr>
              <a:defRPr/>
            </a:pPr>
            <a:r>
              <a:rPr lang="en-US" altLang="en-US" sz="2800" dirty="0">
                <a:solidFill>
                  <a:schemeClr val="tx1"/>
                </a:solidFill>
                <a:latin typeface="Arial" charset="0"/>
                <a:ea typeface="ＭＳ Ｐゴシック" charset="-128"/>
              </a:rPr>
              <a:t>Leadership by respected peers</a:t>
            </a:r>
          </a:p>
          <a:p>
            <a:pPr eaLnBrk="1" fontAlgn="auto" hangingPunct="1">
              <a:lnSpc>
                <a:spcPct val="170000"/>
              </a:lnSpc>
              <a:spcAft>
                <a:spcPts val="0"/>
              </a:spcAft>
              <a:buClr>
                <a:srgbClr val="0000B9"/>
              </a:buClr>
              <a:defRPr/>
            </a:pPr>
            <a:r>
              <a:rPr lang="en-US" altLang="en-US" sz="2800" dirty="0">
                <a:solidFill>
                  <a:schemeClr val="tx1"/>
                </a:solidFill>
                <a:latin typeface="Arial" charset="0"/>
                <a:ea typeface="ＭＳ Ｐゴシック" charset="-128"/>
              </a:rPr>
              <a:t>Find out about resources available to you</a:t>
            </a:r>
          </a:p>
          <a:p>
            <a:pPr eaLnBrk="1" fontAlgn="auto" hangingPunct="1">
              <a:lnSpc>
                <a:spcPct val="170000"/>
              </a:lnSpc>
              <a:spcAft>
                <a:spcPts val="0"/>
              </a:spcAft>
              <a:buClr>
                <a:srgbClr val="0000B9"/>
              </a:buClr>
              <a:defRPr/>
            </a:pPr>
            <a:r>
              <a:rPr lang="en-US" altLang="en-US" sz="2800" dirty="0">
                <a:solidFill>
                  <a:schemeClr val="tx1"/>
                </a:solidFill>
                <a:latin typeface="Arial" charset="0"/>
                <a:ea typeface="ＭＳ Ｐゴシック" charset="-128"/>
              </a:rPr>
              <a:t>DEVELOP A PEER SUPPORT/CISM TEAM</a:t>
            </a:r>
          </a:p>
          <a:p>
            <a:pPr eaLnBrk="1" fontAlgn="auto" hangingPunct="1">
              <a:lnSpc>
                <a:spcPct val="170000"/>
              </a:lnSpc>
              <a:spcAft>
                <a:spcPts val="0"/>
              </a:spcAft>
              <a:buClr>
                <a:srgbClr val="0000B9"/>
              </a:buClr>
              <a:defRPr/>
            </a:pPr>
            <a:r>
              <a:rPr lang="en-US" altLang="en-US" sz="2800" i="1" u="sng" dirty="0">
                <a:solidFill>
                  <a:schemeClr val="tx1"/>
                </a:solidFill>
                <a:latin typeface="Arial" charset="0"/>
                <a:ea typeface="ＭＳ Ｐゴシック" charset="-128"/>
              </a:rPr>
              <a:t>DEVELOP A BEHAVIORAL HEALTH PROGRAM</a:t>
            </a:r>
          </a:p>
          <a:p>
            <a:pPr eaLnBrk="1" fontAlgn="auto" hangingPunct="1">
              <a:spcAft>
                <a:spcPts val="0"/>
              </a:spcAft>
              <a:defRPr/>
            </a:pPr>
            <a:endParaRPr lang="en-US" altLang="en-US" dirty="0">
              <a:solidFill>
                <a:schemeClr val="tx1">
                  <a:lumMod val="85000"/>
                  <a:lumOff val="15000"/>
                </a:schemeClr>
              </a:solidFill>
              <a:latin typeface="Arial" charset="0"/>
              <a:ea typeface="ＭＳ Ｐゴシック" charset="-128"/>
            </a:endParaRPr>
          </a:p>
        </p:txBody>
      </p:sp>
      <p:pic>
        <p:nvPicPr>
          <p:cNvPr id="65538" name="Picture 13" descr="FBHA Logo no back">
            <a:extLst>
              <a:ext uri="{FF2B5EF4-FFF2-40B4-BE49-F238E27FC236}">
                <a16:creationId xmlns:a16="http://schemas.microsoft.com/office/drawing/2014/main" id="{B45AAED6-8E21-4B75-6D3F-5F78DBAF5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858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a:extLst>
              <a:ext uri="{FF2B5EF4-FFF2-40B4-BE49-F238E27FC236}">
                <a16:creationId xmlns:a16="http://schemas.microsoft.com/office/drawing/2014/main" id="{75B837B2-AD74-5294-FC02-E4E815F0BAF5}"/>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34248" y="1265793"/>
            <a:ext cx="5915025" cy="498413"/>
          </a:xfrm>
        </p:spPr>
        <p:txBody>
          <a:bodyPr>
            <a:normAutofit fontScale="90000"/>
          </a:bodyPr>
          <a:lstStyle/>
          <a:p>
            <a:pPr algn="ctr"/>
            <a:r>
              <a:rPr lang="en-US" sz="2250" dirty="0"/>
              <a:t>Pyramid of Support</a:t>
            </a:r>
          </a:p>
        </p:txBody>
      </p:sp>
      <p:sp>
        <p:nvSpPr>
          <p:cNvPr id="7" name="Rectangle 6"/>
          <p:cNvSpPr/>
          <p:nvPr/>
        </p:nvSpPr>
        <p:spPr>
          <a:xfrm>
            <a:off x="1640583" y="4213279"/>
            <a:ext cx="5664122" cy="85891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All Personnel </a:t>
            </a:r>
            <a:r>
              <a:rPr lang="en-US" sz="1350" dirty="0">
                <a:solidFill>
                  <a:schemeClr val="tx1"/>
                </a:solidFill>
              </a:rPr>
              <a:t>– Awareness &amp; After Action Reviews of every call</a:t>
            </a:r>
          </a:p>
          <a:p>
            <a:pPr algn="ctr"/>
            <a:r>
              <a:rPr lang="en-US" sz="1350" b="1" dirty="0">
                <a:solidFill>
                  <a:schemeClr val="tx1"/>
                </a:solidFill>
              </a:rPr>
              <a:t>Family Support Network </a:t>
            </a:r>
            <a:r>
              <a:rPr lang="en-US" sz="1350" dirty="0">
                <a:solidFill>
                  <a:schemeClr val="tx1"/>
                </a:solidFill>
              </a:rPr>
              <a:t>– Awareness &amp; Recognition</a:t>
            </a:r>
            <a:endParaRPr lang="en-US" sz="1350" b="1" dirty="0">
              <a:solidFill>
                <a:schemeClr val="tx1"/>
              </a:solidFill>
            </a:endParaRPr>
          </a:p>
          <a:p>
            <a:pPr algn="ctr"/>
            <a:r>
              <a:rPr lang="en-US" sz="1350" b="1" dirty="0">
                <a:solidFill>
                  <a:schemeClr val="tx1"/>
                </a:solidFill>
              </a:rPr>
              <a:t>Company Officer Level </a:t>
            </a:r>
            <a:r>
              <a:rPr lang="en-US" sz="1350" dirty="0">
                <a:solidFill>
                  <a:schemeClr val="tx1"/>
                </a:solidFill>
              </a:rPr>
              <a:t>– </a:t>
            </a:r>
            <a:r>
              <a:rPr lang="en-US" sz="1050" dirty="0">
                <a:solidFill>
                  <a:schemeClr val="tx1"/>
                </a:solidFill>
              </a:rPr>
              <a:t>PFA/MHFA</a:t>
            </a:r>
            <a:endParaRPr lang="en-US" sz="1069" dirty="0">
              <a:solidFill>
                <a:schemeClr val="tx1"/>
              </a:solidFill>
            </a:endParaRPr>
          </a:p>
        </p:txBody>
      </p:sp>
      <p:sp>
        <p:nvSpPr>
          <p:cNvPr id="8" name="Rectangle 7"/>
          <p:cNvSpPr/>
          <p:nvPr/>
        </p:nvSpPr>
        <p:spPr>
          <a:xfrm>
            <a:off x="1983854" y="3668703"/>
            <a:ext cx="4977581" cy="485236"/>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Peer Support Team &amp; Chaplain Program</a:t>
            </a:r>
          </a:p>
          <a:p>
            <a:pPr algn="ctr"/>
            <a:endParaRPr lang="en-US" sz="1013" dirty="0"/>
          </a:p>
        </p:txBody>
      </p:sp>
      <p:sp>
        <p:nvSpPr>
          <p:cNvPr id="10" name="Rectangle 9"/>
          <p:cNvSpPr/>
          <p:nvPr/>
        </p:nvSpPr>
        <p:spPr>
          <a:xfrm>
            <a:off x="3206833" y="2519264"/>
            <a:ext cx="2531624" cy="756566"/>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dirty="0">
                <a:solidFill>
                  <a:schemeClr val="tx1"/>
                </a:solidFill>
              </a:rPr>
              <a:t>Focused Employee Assistance Program (EAP)</a:t>
            </a:r>
          </a:p>
          <a:p>
            <a:pPr algn="ctr"/>
            <a:r>
              <a:rPr lang="en-US" sz="1350" dirty="0">
                <a:solidFill>
                  <a:schemeClr val="tx1"/>
                </a:solidFill>
              </a:rPr>
              <a:t>Licensed Behavioral Health Provider</a:t>
            </a:r>
          </a:p>
        </p:txBody>
      </p:sp>
      <p:sp>
        <p:nvSpPr>
          <p:cNvPr id="3" name="TextBox 2"/>
          <p:cNvSpPr txBox="1"/>
          <p:nvPr/>
        </p:nvSpPr>
        <p:spPr>
          <a:xfrm>
            <a:off x="2656004" y="3312639"/>
            <a:ext cx="3633282" cy="334707"/>
          </a:xfrm>
          <a:prstGeom prst="rect">
            <a:avLst/>
          </a:prstGeom>
          <a:solidFill>
            <a:srgbClr val="00B0F0"/>
          </a:solidFill>
        </p:spPr>
        <p:txBody>
          <a:bodyPr wrap="square" rtlCol="0">
            <a:spAutoFit/>
          </a:bodyPr>
          <a:lstStyle/>
          <a:p>
            <a:pPr algn="ctr"/>
            <a:r>
              <a:rPr lang="en-US" sz="1575" b="1" dirty="0"/>
              <a:t>Occupational Medical Provider</a:t>
            </a:r>
          </a:p>
        </p:txBody>
      </p:sp>
      <p:sp>
        <p:nvSpPr>
          <p:cNvPr id="2" name="TextBox 1">
            <a:extLst>
              <a:ext uri="{FF2B5EF4-FFF2-40B4-BE49-F238E27FC236}">
                <a16:creationId xmlns:a16="http://schemas.microsoft.com/office/drawing/2014/main" id="{9B78BA09-2B1F-EA37-B178-D9D10628A8FA}"/>
              </a:ext>
            </a:extLst>
          </p:cNvPr>
          <p:cNvSpPr txBox="1"/>
          <p:nvPr/>
        </p:nvSpPr>
        <p:spPr>
          <a:xfrm>
            <a:off x="1873249" y="5633413"/>
            <a:ext cx="5198795" cy="400110"/>
          </a:xfrm>
          <a:prstGeom prst="rect">
            <a:avLst/>
          </a:prstGeom>
          <a:noFill/>
        </p:spPr>
        <p:txBody>
          <a:bodyPr wrap="none" rtlCol="0">
            <a:spAutoFit/>
          </a:bodyPr>
          <a:lstStyle/>
          <a:p>
            <a:r>
              <a:rPr lang="en-US" sz="2000" i="1" dirty="0">
                <a:solidFill>
                  <a:srgbClr val="0070C0"/>
                </a:solidFill>
              </a:rPr>
              <a:t>…similar to Revel’s model for behavioral health help</a:t>
            </a:r>
          </a:p>
        </p:txBody>
      </p:sp>
      <p:sp>
        <p:nvSpPr>
          <p:cNvPr id="4" name="Rectangle 3">
            <a:extLst>
              <a:ext uri="{FF2B5EF4-FFF2-40B4-BE49-F238E27FC236}">
                <a16:creationId xmlns:a16="http://schemas.microsoft.com/office/drawing/2014/main" id="{EEE7C2AE-66EB-2257-8560-3129167C6E13}"/>
              </a:ext>
            </a:extLst>
          </p:cNvPr>
          <p:cNvSpPr/>
          <p:nvPr/>
        </p:nvSpPr>
        <p:spPr>
          <a:xfrm>
            <a:off x="3772254" y="1994974"/>
            <a:ext cx="1400783" cy="478088"/>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dirty="0">
                <a:solidFill>
                  <a:schemeClr val="tx1"/>
                </a:solidFill>
              </a:rPr>
              <a:t>In-patient Care</a:t>
            </a:r>
          </a:p>
        </p:txBody>
      </p:sp>
      <p:pic>
        <p:nvPicPr>
          <p:cNvPr id="9" name="Picture 13" descr="FBHA Logo no back">
            <a:extLst>
              <a:ext uri="{FF2B5EF4-FFF2-40B4-BE49-F238E27FC236}">
                <a16:creationId xmlns:a16="http://schemas.microsoft.com/office/drawing/2014/main" id="{F04A3DC8-5454-869E-B9EA-A475428AE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40" y="271860"/>
            <a:ext cx="9858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5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677" y="1464954"/>
            <a:ext cx="5718647" cy="977900"/>
          </a:xfrm>
        </p:spPr>
        <p:txBody>
          <a:bodyPr>
            <a:normAutofit fontScale="90000"/>
          </a:bodyPr>
          <a:lstStyle/>
          <a:p>
            <a:pPr>
              <a:lnSpc>
                <a:spcPct val="90000"/>
              </a:lnSpc>
            </a:pPr>
            <a:r>
              <a:rPr lang="en-US" sz="3075" dirty="0">
                <a:solidFill>
                  <a:srgbClr val="262626"/>
                </a:solidFill>
              </a:rPr>
              <a:t>What we can do daily to help our team</a:t>
            </a:r>
          </a:p>
        </p:txBody>
      </p:sp>
      <p:graphicFrame>
        <p:nvGraphicFramePr>
          <p:cNvPr id="5" name="Content Placeholder 2">
            <a:extLst>
              <a:ext uri="{FF2B5EF4-FFF2-40B4-BE49-F238E27FC236}">
                <a16:creationId xmlns:a16="http://schemas.microsoft.com/office/drawing/2014/main" id="{191654DC-1CFB-4399-B8B2-C5AAB6F449F8}"/>
              </a:ext>
            </a:extLst>
          </p:cNvPr>
          <p:cNvGraphicFramePr>
            <a:graphicFrameLocks noGrp="1"/>
          </p:cNvGraphicFramePr>
          <p:nvPr>
            <p:ph idx="1"/>
            <p:extLst>
              <p:ext uri="{D42A27DB-BD31-4B8C-83A1-F6EECF244321}">
                <p14:modId xmlns:p14="http://schemas.microsoft.com/office/powerpoint/2010/main" val="3777840052"/>
              </p:ext>
            </p:extLst>
          </p:nvPr>
        </p:nvGraphicFramePr>
        <p:xfrm>
          <a:off x="971551" y="2743200"/>
          <a:ext cx="7200898" cy="2156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13" descr="FBHA Logo no back">
            <a:extLst>
              <a:ext uri="{FF2B5EF4-FFF2-40B4-BE49-F238E27FC236}">
                <a16:creationId xmlns:a16="http://schemas.microsoft.com/office/drawing/2014/main" id="{DA0416EC-FD7F-99F7-FD76-CCA9F5EDCA5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04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8471-4362-1E43-793D-458AF0BC3650}"/>
              </a:ext>
            </a:extLst>
          </p:cNvPr>
          <p:cNvSpPr>
            <a:spLocks noGrp="1"/>
          </p:cNvSpPr>
          <p:nvPr>
            <p:ph type="title"/>
          </p:nvPr>
        </p:nvSpPr>
        <p:spPr/>
        <p:txBody>
          <a:bodyPr/>
          <a:lstStyle/>
          <a:p>
            <a:r>
              <a:rPr lang="en-US" dirty="0"/>
              <a:t>The Role of the Company Officer</a:t>
            </a:r>
          </a:p>
        </p:txBody>
      </p:sp>
      <p:sp>
        <p:nvSpPr>
          <p:cNvPr id="3" name="Content Placeholder 2">
            <a:extLst>
              <a:ext uri="{FF2B5EF4-FFF2-40B4-BE49-F238E27FC236}">
                <a16:creationId xmlns:a16="http://schemas.microsoft.com/office/drawing/2014/main" id="{C5CA63F4-17DE-ADDD-1AE1-CE47C97555DF}"/>
              </a:ext>
            </a:extLst>
          </p:cNvPr>
          <p:cNvSpPr>
            <a:spLocks noGrp="1"/>
          </p:cNvSpPr>
          <p:nvPr>
            <p:ph idx="1"/>
          </p:nvPr>
        </p:nvSpPr>
        <p:spPr>
          <a:xfrm>
            <a:off x="1606045" y="2638045"/>
            <a:ext cx="5937755" cy="3686555"/>
          </a:xfrm>
        </p:spPr>
        <p:txBody>
          <a:bodyPr/>
          <a:lstStyle/>
          <a:p>
            <a:r>
              <a:rPr lang="en-US" sz="2400" dirty="0"/>
              <a:t>As the company officer goes, so goes the department</a:t>
            </a:r>
          </a:p>
          <a:p>
            <a:pPr>
              <a:lnSpc>
                <a:spcPct val="90000"/>
              </a:lnSpc>
            </a:pPr>
            <a:r>
              <a:rPr lang="en-US" dirty="0"/>
              <a:t>Unique position.</a:t>
            </a:r>
          </a:p>
          <a:p>
            <a:pPr>
              <a:lnSpc>
                <a:spcPct val="90000"/>
              </a:lnSpc>
            </a:pPr>
            <a:r>
              <a:rPr lang="en-US" dirty="0"/>
              <a:t>How well they should know their crews, tips on how to get there.</a:t>
            </a:r>
          </a:p>
          <a:p>
            <a:pPr>
              <a:lnSpc>
                <a:spcPct val="90000"/>
              </a:lnSpc>
            </a:pPr>
            <a:r>
              <a:rPr lang="en-US" dirty="0"/>
              <a:t>Mandatory reporting.</a:t>
            </a:r>
          </a:p>
          <a:p>
            <a:pPr>
              <a:lnSpc>
                <a:spcPct val="90000"/>
              </a:lnSpc>
            </a:pPr>
            <a:r>
              <a:rPr lang="en-US" dirty="0"/>
              <a:t>How to refer someone for help.</a:t>
            </a:r>
          </a:p>
          <a:p>
            <a:endParaRPr lang="en-US" dirty="0"/>
          </a:p>
        </p:txBody>
      </p:sp>
      <p:pic>
        <p:nvPicPr>
          <p:cNvPr id="13314" name="Picture 2" descr="140 Fire Helmets ideas | fire helmet, firefighter, fire">
            <a:extLst>
              <a:ext uri="{FF2B5EF4-FFF2-40B4-BE49-F238E27FC236}">
                <a16:creationId xmlns:a16="http://schemas.microsoft.com/office/drawing/2014/main" id="{A3312C82-0D5C-9417-0DA4-A7244794E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343400"/>
            <a:ext cx="2712317" cy="1804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FBHA Logo no back">
            <a:extLst>
              <a:ext uri="{FF2B5EF4-FFF2-40B4-BE49-F238E27FC236}">
                <a16:creationId xmlns:a16="http://schemas.microsoft.com/office/drawing/2014/main" id="{F2ADD27D-7CCE-8B28-976C-A49E223EC9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04800" y="228600"/>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1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B4BD-5F79-435E-DD51-0D3614852A38}"/>
              </a:ext>
            </a:extLst>
          </p:cNvPr>
          <p:cNvSpPr>
            <a:spLocks noGrp="1"/>
          </p:cNvSpPr>
          <p:nvPr>
            <p:ph type="title"/>
          </p:nvPr>
        </p:nvSpPr>
        <p:spPr/>
        <p:txBody>
          <a:bodyPr/>
          <a:lstStyle/>
          <a:p>
            <a:r>
              <a:rPr lang="en-US" dirty="0"/>
              <a:t>Seek a Professional</a:t>
            </a:r>
          </a:p>
        </p:txBody>
      </p:sp>
      <p:sp>
        <p:nvSpPr>
          <p:cNvPr id="3" name="Content Placeholder 2">
            <a:extLst>
              <a:ext uri="{FF2B5EF4-FFF2-40B4-BE49-F238E27FC236}">
                <a16:creationId xmlns:a16="http://schemas.microsoft.com/office/drawing/2014/main" id="{2A095904-B39C-77E8-1BD2-7118B17EE210}"/>
              </a:ext>
            </a:extLst>
          </p:cNvPr>
          <p:cNvSpPr>
            <a:spLocks noGrp="1"/>
          </p:cNvSpPr>
          <p:nvPr>
            <p:ph sz="half" idx="1"/>
          </p:nvPr>
        </p:nvSpPr>
        <p:spPr>
          <a:xfrm>
            <a:off x="1102239" y="2638043"/>
            <a:ext cx="3469761" cy="3268817"/>
          </a:xfrm>
        </p:spPr>
        <p:txBody>
          <a:bodyPr>
            <a:normAutofit lnSpcReduction="10000"/>
          </a:bodyPr>
          <a:lstStyle/>
          <a:p>
            <a:r>
              <a:rPr lang="en-US" dirty="0"/>
              <a:t>Don’t let the stigma associated with seeking help keep you from talking to a counselor or therapist</a:t>
            </a:r>
          </a:p>
          <a:p>
            <a:r>
              <a:rPr lang="en-US" dirty="0"/>
              <a:t>If you don’t find the right-fit at first, try another provider</a:t>
            </a:r>
          </a:p>
          <a:p>
            <a:r>
              <a:rPr lang="en-US" dirty="0"/>
              <a:t>Having someone with knowledge of your unique career field can lead to more open and honest discussions about your issues</a:t>
            </a:r>
          </a:p>
          <a:p>
            <a:r>
              <a:rPr lang="en-US" dirty="0"/>
              <a:t>It is OK, to not be OK</a:t>
            </a:r>
          </a:p>
        </p:txBody>
      </p:sp>
      <p:pic>
        <p:nvPicPr>
          <p:cNvPr id="3074" name="Picture 2" descr="On Being a Therapist: The Good, Bad, and the Ugly | Psychology Today">
            <a:extLst>
              <a:ext uri="{FF2B5EF4-FFF2-40B4-BE49-F238E27FC236}">
                <a16:creationId xmlns:a16="http://schemas.microsoft.com/office/drawing/2014/main" id="{09A2E1A5-22DC-8213-0E19-9688626E99B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724837" y="3124200"/>
            <a:ext cx="3454297" cy="1808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FBHA Logo no back">
            <a:extLst>
              <a:ext uri="{FF2B5EF4-FFF2-40B4-BE49-F238E27FC236}">
                <a16:creationId xmlns:a16="http://schemas.microsoft.com/office/drawing/2014/main" id="{83BDDF90-9BBD-6397-D5F7-E588956CC3B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49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612C54-F916-3FFD-822B-113AF9CEDBCB}"/>
              </a:ext>
            </a:extLst>
          </p:cNvPr>
          <p:cNvSpPr>
            <a:spLocks noGrp="1"/>
          </p:cNvSpPr>
          <p:nvPr>
            <p:ph type="title"/>
          </p:nvPr>
        </p:nvSpPr>
        <p:spPr>
          <a:xfrm>
            <a:off x="1603122" y="275459"/>
            <a:ext cx="5937755" cy="2239140"/>
          </a:xfrm>
        </p:spPr>
        <p:txBody>
          <a:bodyPr>
            <a:normAutofit fontScale="90000"/>
          </a:bodyPr>
          <a:lstStyle/>
          <a:p>
            <a:pPr>
              <a:lnSpc>
                <a:spcPct val="150000"/>
              </a:lnSpc>
            </a:pPr>
            <a:r>
              <a:rPr lang="en-US" altLang="en-US" sz="3600" b="1" i="1" u="sng" dirty="0">
                <a:solidFill>
                  <a:schemeClr val="tx1"/>
                </a:solidFill>
                <a:latin typeface="Arial" charset="0"/>
                <a:ea typeface="ＭＳ Ｐゴシック" charset="-128"/>
              </a:rPr>
              <a:t>Listening Skills- (Practice, Practice)</a:t>
            </a:r>
            <a:endParaRPr lang="en-US" dirty="0">
              <a:solidFill>
                <a:schemeClr val="tx1"/>
              </a:solidFill>
            </a:endParaRPr>
          </a:p>
        </p:txBody>
      </p:sp>
      <p:sp>
        <p:nvSpPr>
          <p:cNvPr id="66561" name="Rectangle 2">
            <a:extLst>
              <a:ext uri="{FF2B5EF4-FFF2-40B4-BE49-F238E27FC236}">
                <a16:creationId xmlns:a16="http://schemas.microsoft.com/office/drawing/2014/main" id="{E44156EA-8B52-4BB0-5356-B1EC33C62A17}"/>
              </a:ext>
            </a:extLst>
          </p:cNvPr>
          <p:cNvSpPr>
            <a:spLocks noGrp="1" noChangeArrowheads="1"/>
          </p:cNvSpPr>
          <p:nvPr>
            <p:ph idx="1"/>
          </p:nvPr>
        </p:nvSpPr>
        <p:spPr>
          <a:xfrm>
            <a:off x="1603121" y="2671515"/>
            <a:ext cx="5937755" cy="3733800"/>
          </a:xfrm>
        </p:spPr>
        <p:txBody>
          <a:bodyPr rtlCol="0">
            <a:noAutofit/>
          </a:bodyPr>
          <a:lstStyle/>
          <a:p>
            <a:pPr eaLnBrk="1" fontAlgn="auto" hangingPunct="1">
              <a:spcAft>
                <a:spcPts val="0"/>
              </a:spcAft>
              <a:buClr>
                <a:srgbClr val="0000B9"/>
              </a:buClr>
              <a:defRPr/>
            </a:pPr>
            <a:r>
              <a:rPr lang="en-US" altLang="en-US" sz="2400" dirty="0">
                <a:solidFill>
                  <a:schemeClr val="tx1"/>
                </a:solidFill>
                <a:latin typeface="Arial" charset="0"/>
                <a:ea typeface="ＭＳ Ｐゴシック" charset="-128"/>
              </a:rPr>
              <a:t>Listen first-Difficult to do (80/20 rule)</a:t>
            </a:r>
          </a:p>
          <a:p>
            <a:pPr eaLnBrk="1" fontAlgn="auto" hangingPunct="1">
              <a:spcAft>
                <a:spcPts val="0"/>
              </a:spcAft>
              <a:buClr>
                <a:srgbClr val="0000B9"/>
              </a:buClr>
              <a:defRPr/>
            </a:pPr>
            <a:r>
              <a:rPr lang="en-US" altLang="en-US" sz="2400" dirty="0">
                <a:solidFill>
                  <a:schemeClr val="tx1"/>
                </a:solidFill>
                <a:latin typeface="Arial" charset="0"/>
                <a:ea typeface="ＭＳ Ｐゴシック" charset="-128"/>
              </a:rPr>
              <a:t>Allow them to talk</a:t>
            </a:r>
          </a:p>
          <a:p>
            <a:pPr eaLnBrk="1" fontAlgn="auto" hangingPunct="1">
              <a:spcAft>
                <a:spcPts val="0"/>
              </a:spcAft>
              <a:buClr>
                <a:srgbClr val="0000B9"/>
              </a:buClr>
              <a:defRPr/>
            </a:pPr>
            <a:r>
              <a:rPr lang="en-US" altLang="en-US" sz="2400" dirty="0">
                <a:solidFill>
                  <a:schemeClr val="tx1"/>
                </a:solidFill>
                <a:latin typeface="Arial" charset="0"/>
                <a:ea typeface="ＭＳ Ｐゴシック" charset="-128"/>
              </a:rPr>
              <a:t>Avoid </a:t>
            </a:r>
            <a:r>
              <a:rPr lang="ja-JP" altLang="en-US" sz="2400">
                <a:solidFill>
                  <a:schemeClr val="tx1"/>
                </a:solidFill>
                <a:latin typeface="Arial" charset="0"/>
                <a:ea typeface="ＭＳ Ｐゴシック" charset="-128"/>
              </a:rPr>
              <a:t>“</a:t>
            </a:r>
            <a:r>
              <a:rPr lang="en-US" altLang="ja-JP" sz="2400" dirty="0">
                <a:solidFill>
                  <a:schemeClr val="tx1"/>
                </a:solidFill>
                <a:latin typeface="Arial" charset="0"/>
                <a:ea typeface="ＭＳ Ｐゴシック" charset="-128"/>
              </a:rPr>
              <a:t>jumping in</a:t>
            </a:r>
            <a:r>
              <a:rPr lang="ja-JP" altLang="en-US" sz="2400">
                <a:solidFill>
                  <a:schemeClr val="tx1"/>
                </a:solidFill>
                <a:latin typeface="Arial" charset="0"/>
                <a:ea typeface="ＭＳ Ｐゴシック" charset="-128"/>
              </a:rPr>
              <a:t>”</a:t>
            </a:r>
            <a:r>
              <a:rPr lang="en-US" altLang="ja-JP" sz="2400" dirty="0">
                <a:solidFill>
                  <a:schemeClr val="tx1"/>
                </a:solidFill>
                <a:latin typeface="Arial" charset="0"/>
                <a:ea typeface="ＭＳ Ｐゴシック" charset="-128"/>
              </a:rPr>
              <a:t> with responses</a:t>
            </a:r>
          </a:p>
          <a:p>
            <a:pPr eaLnBrk="1" fontAlgn="auto" hangingPunct="1">
              <a:spcAft>
                <a:spcPts val="0"/>
              </a:spcAft>
              <a:buClr>
                <a:srgbClr val="0000B9"/>
              </a:buClr>
              <a:defRPr/>
            </a:pPr>
            <a:r>
              <a:rPr lang="en-US" altLang="en-US" sz="2400" dirty="0">
                <a:solidFill>
                  <a:schemeClr val="tx1"/>
                </a:solidFill>
                <a:latin typeface="Arial" charset="0"/>
                <a:ea typeface="ＭＳ Ｐゴシック" charset="-128"/>
              </a:rPr>
              <a:t>Avoid perfect solutions - offer options - let them choose</a:t>
            </a:r>
          </a:p>
          <a:p>
            <a:pPr eaLnBrk="1" fontAlgn="auto" hangingPunct="1">
              <a:spcAft>
                <a:spcPts val="0"/>
              </a:spcAft>
              <a:buClr>
                <a:srgbClr val="0000B9"/>
              </a:buClr>
              <a:defRPr/>
            </a:pPr>
            <a:r>
              <a:rPr lang="en-US" altLang="en-US" sz="2400" dirty="0">
                <a:solidFill>
                  <a:schemeClr val="tx1"/>
                </a:solidFill>
                <a:latin typeface="Arial" charset="0"/>
                <a:ea typeface="ＭＳ Ｐゴシック" charset="-128"/>
              </a:rPr>
              <a:t>Focus on skills of communications – listening and responding</a:t>
            </a:r>
          </a:p>
          <a:p>
            <a:pPr eaLnBrk="1" fontAlgn="auto" hangingPunct="1">
              <a:spcAft>
                <a:spcPts val="0"/>
              </a:spcAft>
              <a:buClr>
                <a:srgbClr val="0000B9"/>
              </a:buClr>
              <a:defRPr/>
            </a:pPr>
            <a:r>
              <a:rPr lang="en-US" altLang="en-US" sz="2400" dirty="0">
                <a:solidFill>
                  <a:schemeClr val="tx1"/>
                </a:solidFill>
                <a:latin typeface="Arial" charset="0"/>
                <a:ea typeface="ＭＳ Ｐゴシック" charset="-128"/>
              </a:rPr>
              <a:t>Silence is ’Golden’</a:t>
            </a:r>
          </a:p>
          <a:p>
            <a:pPr algn="ctr" eaLnBrk="1" fontAlgn="auto" hangingPunct="1">
              <a:lnSpc>
                <a:spcPct val="170000"/>
              </a:lnSpc>
              <a:spcAft>
                <a:spcPts val="0"/>
              </a:spcAft>
              <a:buClr>
                <a:schemeClr val="tx1"/>
              </a:buClr>
              <a:buFontTx/>
              <a:buNone/>
              <a:defRPr/>
            </a:pPr>
            <a:endParaRPr lang="en-US" altLang="en-US" sz="2000" u="sng" dirty="0">
              <a:solidFill>
                <a:srgbClr val="0000B9"/>
              </a:solidFill>
              <a:latin typeface="Arial" charset="0"/>
              <a:ea typeface="ＭＳ Ｐゴシック" charset="-128"/>
            </a:endParaRPr>
          </a:p>
        </p:txBody>
      </p:sp>
      <p:pic>
        <p:nvPicPr>
          <p:cNvPr id="2" name="Picture 13" descr="FBHA Logo no back">
            <a:extLst>
              <a:ext uri="{FF2B5EF4-FFF2-40B4-BE49-F238E27FC236}">
                <a16:creationId xmlns:a16="http://schemas.microsoft.com/office/drawing/2014/main" id="{AE0D30A4-1405-C375-0132-A2BB77750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 y="275459"/>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53F0AE99-2FE0-9D21-21A9-1322AB6EEAA4}"/>
              </a:ext>
            </a:extLst>
          </p:cNvPr>
          <p:cNvSpPr>
            <a:spLocks noGrp="1"/>
          </p:cNvSpPr>
          <p:nvPr>
            <p:ph type="ftr" sz="quarter" idx="11"/>
          </p:nvPr>
        </p:nvSpPr>
        <p:spPr>
          <a:xfrm>
            <a:off x="268287" y="6422521"/>
            <a:ext cx="4195348" cy="320040"/>
          </a:xfrm>
        </p:spPr>
        <p:txBody>
          <a:bodyPr/>
          <a:lstStyle/>
          <a:p>
            <a:pPr>
              <a:defRPr/>
            </a:pPr>
            <a:r>
              <a:rPr lang="en-US" dirty="0"/>
              <a:t>Copyright - FBHA 2011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2ED061-F694-EAC4-FEF0-21F4B8E50BD6}"/>
              </a:ext>
            </a:extLst>
          </p:cNvPr>
          <p:cNvSpPr>
            <a:spLocks noGrp="1"/>
          </p:cNvSpPr>
          <p:nvPr>
            <p:ph type="title"/>
          </p:nvPr>
        </p:nvSpPr>
        <p:spPr/>
        <p:txBody>
          <a:bodyPr/>
          <a:lstStyle/>
          <a:p>
            <a:r>
              <a:rPr lang="en-US" dirty="0"/>
              <a:t>Which Describes Your Department?</a:t>
            </a:r>
          </a:p>
        </p:txBody>
      </p:sp>
      <p:sp>
        <p:nvSpPr>
          <p:cNvPr id="5" name="Content Placeholder 4">
            <a:extLst>
              <a:ext uri="{FF2B5EF4-FFF2-40B4-BE49-F238E27FC236}">
                <a16:creationId xmlns:a16="http://schemas.microsoft.com/office/drawing/2014/main" id="{2A3AD0EE-ACC1-91E6-0B19-D012BDCB6F30}"/>
              </a:ext>
            </a:extLst>
          </p:cNvPr>
          <p:cNvSpPr>
            <a:spLocks noGrp="1"/>
          </p:cNvSpPr>
          <p:nvPr>
            <p:ph idx="1"/>
          </p:nvPr>
        </p:nvSpPr>
        <p:spPr>
          <a:xfrm>
            <a:off x="914400" y="2688316"/>
            <a:ext cx="3657600" cy="2910580"/>
          </a:xfrm>
        </p:spPr>
        <p:txBody>
          <a:bodyPr>
            <a:normAutofit/>
          </a:bodyPr>
          <a:lstStyle/>
          <a:p>
            <a:pPr marL="0" indent="0">
              <a:buNone/>
            </a:pPr>
            <a:r>
              <a:rPr lang="en-US" dirty="0"/>
              <a:t>(A. Suck It Up! This is what you signed up for</a:t>
            </a:r>
          </a:p>
          <a:p>
            <a:pPr marL="0" indent="0">
              <a:buNone/>
            </a:pPr>
            <a:endParaRPr lang="en-US" dirty="0"/>
          </a:p>
          <a:p>
            <a:pPr marL="0" indent="0">
              <a:buNone/>
            </a:pPr>
            <a:r>
              <a:rPr lang="en-US" dirty="0"/>
              <a:t>(B. Let’s hug it out – it’ll all be OK</a:t>
            </a:r>
          </a:p>
          <a:p>
            <a:pPr marL="0" indent="0">
              <a:buNone/>
            </a:pPr>
            <a:endParaRPr lang="en-US" dirty="0"/>
          </a:p>
          <a:p>
            <a:pPr marL="0" indent="0">
              <a:buNone/>
            </a:pPr>
            <a:r>
              <a:rPr lang="en-US" dirty="0"/>
              <a:t>(C. It’s part of the job and we’ll make sure your prepared and supported</a:t>
            </a:r>
          </a:p>
        </p:txBody>
      </p:sp>
      <p:pic>
        <p:nvPicPr>
          <p:cNvPr id="4098" name="Picture 2" descr="Suck It Up Buttercup Funny Cute - Pop Threads">
            <a:extLst>
              <a:ext uri="{FF2B5EF4-FFF2-40B4-BE49-F238E27FC236}">
                <a16:creationId xmlns:a16="http://schemas.microsoft.com/office/drawing/2014/main" id="{09CB29C0-C20E-2D35-EB63-0135EDB9C0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876800" y="2597762"/>
            <a:ext cx="3159058" cy="31590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descr="FBHA Logo no back">
            <a:extLst>
              <a:ext uri="{FF2B5EF4-FFF2-40B4-BE49-F238E27FC236}">
                <a16:creationId xmlns:a16="http://schemas.microsoft.com/office/drawing/2014/main" id="{67058E4F-3941-F3E7-F83A-D8A705C5198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9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tzville Washington - Go Northwest! A Travel Guide">
            <a:extLst>
              <a:ext uri="{FF2B5EF4-FFF2-40B4-BE49-F238E27FC236}">
                <a16:creationId xmlns:a16="http://schemas.microsoft.com/office/drawing/2014/main" id="{F3108EF7-DE7F-65A0-1B38-0033547FF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222871"/>
            <a:ext cx="8534400" cy="5393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6683F1-119A-C1BD-A37C-6E64F07F5097}"/>
              </a:ext>
            </a:extLst>
          </p:cNvPr>
          <p:cNvSpPr txBox="1"/>
          <p:nvPr/>
        </p:nvSpPr>
        <p:spPr>
          <a:xfrm>
            <a:off x="1629640" y="5741666"/>
            <a:ext cx="5884719" cy="369332"/>
          </a:xfrm>
          <a:prstGeom prst="rect">
            <a:avLst/>
          </a:prstGeom>
          <a:noFill/>
        </p:spPr>
        <p:txBody>
          <a:bodyPr wrap="square" rtlCol="0">
            <a:spAutoFit/>
          </a:bodyPr>
          <a:lstStyle/>
          <a:p>
            <a:pPr algn="ctr"/>
            <a:r>
              <a:rPr lang="en-US" dirty="0">
                <a:solidFill>
                  <a:srgbClr val="FFFF00"/>
                </a:solidFill>
              </a:rPr>
              <a:t>     </a:t>
            </a:r>
            <a:r>
              <a:rPr lang="en-US" dirty="0"/>
              <a:t>Est Population in 2021-1775</a:t>
            </a:r>
          </a:p>
        </p:txBody>
      </p:sp>
    </p:spTree>
    <p:extLst>
      <p:ext uri="{BB962C8B-B14F-4D97-AF65-F5344CB8AC3E}">
        <p14:creationId xmlns:p14="http://schemas.microsoft.com/office/powerpoint/2010/main" val="400888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8FE19AFA-971D-FCA4-D46E-CA78E874C7BA}"/>
              </a:ext>
            </a:extLst>
          </p:cNvPr>
          <p:cNvSpPr>
            <a:spLocks noGrp="1"/>
          </p:cNvSpPr>
          <p:nvPr>
            <p:ph type="title"/>
          </p:nvPr>
        </p:nvSpPr>
        <p:spPr>
          <a:xfrm>
            <a:off x="1447800" y="233856"/>
            <a:ext cx="6705600" cy="446689"/>
          </a:xfrm>
        </p:spPr>
        <p:txBody>
          <a:bodyPr>
            <a:normAutofit fontScale="90000"/>
          </a:bodyPr>
          <a:lstStyle/>
          <a:p>
            <a:pPr eaLnBrk="1" fontAlgn="auto" hangingPunct="1">
              <a:spcAft>
                <a:spcPts val="0"/>
              </a:spcAft>
              <a:defRPr/>
            </a:pPr>
            <a:r>
              <a:rPr lang="en-US" altLang="en-US" sz="2400" b="1" u="sng" dirty="0">
                <a:solidFill>
                  <a:srgbClr val="0000B9"/>
                </a:solidFill>
                <a:ea typeface="ＭＳ Ｐゴシック" charset="-128"/>
              </a:rPr>
              <a:t>Dealing W/ Stress</a:t>
            </a:r>
          </a:p>
        </p:txBody>
      </p:sp>
      <p:sp>
        <p:nvSpPr>
          <p:cNvPr id="3" name="Content Placeholder 2">
            <a:extLst>
              <a:ext uri="{FF2B5EF4-FFF2-40B4-BE49-F238E27FC236}">
                <a16:creationId xmlns:a16="http://schemas.microsoft.com/office/drawing/2014/main" id="{2D502C19-92BF-F664-3F91-1CE8D620B601}"/>
              </a:ext>
            </a:extLst>
          </p:cNvPr>
          <p:cNvSpPr>
            <a:spLocks noGrp="1"/>
          </p:cNvSpPr>
          <p:nvPr>
            <p:ph idx="1"/>
          </p:nvPr>
        </p:nvSpPr>
        <p:spPr>
          <a:xfrm>
            <a:off x="1219200" y="914400"/>
            <a:ext cx="7467600" cy="5257800"/>
          </a:xfrm>
        </p:spPr>
        <p:txBody>
          <a:bodyPr rtlCol="0">
            <a:normAutofit/>
          </a:bodyPr>
          <a:lstStyle/>
          <a:p>
            <a:pPr eaLnBrk="1" fontAlgn="auto" hangingPunct="1">
              <a:spcBef>
                <a:spcPct val="0"/>
              </a:spcBef>
              <a:spcAft>
                <a:spcPts val="0"/>
              </a:spcAft>
              <a:defRPr/>
            </a:pPr>
            <a:r>
              <a:rPr lang="en-US" altLang="en-US" sz="2000" dirty="0">
                <a:solidFill>
                  <a:schemeClr val="tx1"/>
                </a:solidFill>
                <a:ea typeface="ＭＳ Ｐゴシック" charset="-128"/>
              </a:rPr>
              <a:t>Avoid Caffeine, Alcohol, Nicotine – stimulants, increase stress</a:t>
            </a:r>
          </a:p>
          <a:p>
            <a:pPr eaLnBrk="1" fontAlgn="auto" hangingPunct="1">
              <a:spcBef>
                <a:spcPct val="0"/>
              </a:spcBef>
              <a:spcAft>
                <a:spcPts val="0"/>
              </a:spcAft>
              <a:defRPr/>
            </a:pPr>
            <a:endParaRPr lang="en-US" altLang="en-US" sz="2000" dirty="0">
              <a:solidFill>
                <a:schemeClr val="tx1"/>
              </a:solidFill>
              <a:ea typeface="ＭＳ Ｐゴシック" charset="-128"/>
            </a:endParaRPr>
          </a:p>
          <a:p>
            <a:pPr eaLnBrk="1" fontAlgn="auto" hangingPunct="1">
              <a:spcBef>
                <a:spcPct val="0"/>
              </a:spcBef>
              <a:spcAft>
                <a:spcPts val="0"/>
              </a:spcAft>
              <a:defRPr/>
            </a:pPr>
            <a:r>
              <a:rPr lang="en-US" altLang="en-US" sz="2000" dirty="0">
                <a:solidFill>
                  <a:schemeClr val="tx1"/>
                </a:solidFill>
                <a:ea typeface="ＭＳ Ｐゴシック" charset="-128"/>
              </a:rPr>
              <a:t>Physical Activity</a:t>
            </a:r>
          </a:p>
          <a:p>
            <a:pPr marL="0" indent="0" eaLnBrk="1" fontAlgn="auto" hangingPunct="1">
              <a:spcBef>
                <a:spcPct val="0"/>
              </a:spcBef>
              <a:spcAft>
                <a:spcPts val="0"/>
              </a:spcAft>
              <a:buNone/>
              <a:defRPr/>
            </a:pPr>
            <a:endParaRPr lang="en-US" altLang="en-US" sz="2000" dirty="0">
              <a:solidFill>
                <a:schemeClr val="tx1"/>
              </a:solidFill>
              <a:ea typeface="ＭＳ Ｐゴシック" charset="-128"/>
            </a:endParaRPr>
          </a:p>
          <a:p>
            <a:pPr eaLnBrk="1" fontAlgn="auto" hangingPunct="1">
              <a:spcBef>
                <a:spcPct val="0"/>
              </a:spcBef>
              <a:spcAft>
                <a:spcPts val="0"/>
              </a:spcAft>
              <a:defRPr/>
            </a:pPr>
            <a:r>
              <a:rPr lang="en-US" altLang="en-US" sz="2000" dirty="0">
                <a:solidFill>
                  <a:schemeClr val="tx1"/>
                </a:solidFill>
                <a:ea typeface="ＭＳ Ｐゴシック" charset="-128"/>
              </a:rPr>
              <a:t>Sleep hygiene</a:t>
            </a:r>
          </a:p>
          <a:p>
            <a:pPr eaLnBrk="1" fontAlgn="auto" hangingPunct="1">
              <a:spcBef>
                <a:spcPct val="0"/>
              </a:spcBef>
              <a:spcAft>
                <a:spcPts val="0"/>
              </a:spcAft>
              <a:defRPr/>
            </a:pPr>
            <a:endParaRPr lang="en-US" altLang="en-US" sz="2000" dirty="0">
              <a:solidFill>
                <a:schemeClr val="tx1"/>
              </a:solidFill>
              <a:ea typeface="ＭＳ Ｐゴシック" charset="-128"/>
            </a:endParaRPr>
          </a:p>
          <a:p>
            <a:pPr eaLnBrk="1" fontAlgn="auto" hangingPunct="1">
              <a:spcBef>
                <a:spcPct val="0"/>
              </a:spcBef>
              <a:spcAft>
                <a:spcPts val="0"/>
              </a:spcAft>
              <a:defRPr/>
            </a:pPr>
            <a:r>
              <a:rPr lang="en-US" altLang="en-US" sz="2000" dirty="0">
                <a:solidFill>
                  <a:schemeClr val="tx1"/>
                </a:solidFill>
                <a:ea typeface="ＭＳ Ｐゴシック" charset="-128"/>
              </a:rPr>
              <a:t>Relaxation Techniques</a:t>
            </a:r>
          </a:p>
          <a:p>
            <a:pPr marL="0" indent="0" eaLnBrk="1" fontAlgn="auto" hangingPunct="1">
              <a:spcBef>
                <a:spcPct val="0"/>
              </a:spcBef>
              <a:spcAft>
                <a:spcPts val="0"/>
              </a:spcAft>
              <a:buNone/>
              <a:defRPr/>
            </a:pPr>
            <a:endParaRPr lang="is-IS" altLang="en-US" sz="2000" dirty="0">
              <a:solidFill>
                <a:schemeClr val="tx1"/>
              </a:solidFill>
              <a:ea typeface="ＭＳ Ｐゴシック" charset="-128"/>
            </a:endParaRPr>
          </a:p>
          <a:p>
            <a:pPr eaLnBrk="1" fontAlgn="auto" hangingPunct="1">
              <a:spcBef>
                <a:spcPct val="0"/>
              </a:spcBef>
              <a:spcAft>
                <a:spcPts val="0"/>
              </a:spcAft>
              <a:defRPr/>
            </a:pPr>
            <a:r>
              <a:rPr lang="is-IS" altLang="en-US" sz="2000" dirty="0">
                <a:solidFill>
                  <a:schemeClr val="tx1"/>
                </a:solidFill>
                <a:ea typeface="ＭＳ Ｐゴシック" charset="-128"/>
              </a:rPr>
              <a:t>Talk to someone regarding your stress</a:t>
            </a:r>
          </a:p>
          <a:p>
            <a:pPr marL="0" indent="0" eaLnBrk="1" fontAlgn="auto" hangingPunct="1">
              <a:spcBef>
                <a:spcPct val="0"/>
              </a:spcBef>
              <a:spcAft>
                <a:spcPts val="0"/>
              </a:spcAft>
              <a:buNone/>
              <a:defRPr/>
            </a:pPr>
            <a:endParaRPr lang="is-IS" altLang="en-US" sz="2000" dirty="0">
              <a:solidFill>
                <a:schemeClr val="tx1"/>
              </a:solidFill>
              <a:ea typeface="ＭＳ Ｐゴシック" charset="-128"/>
            </a:endParaRPr>
          </a:p>
          <a:p>
            <a:pPr eaLnBrk="1" fontAlgn="auto" hangingPunct="1">
              <a:spcBef>
                <a:spcPct val="0"/>
              </a:spcBef>
              <a:spcAft>
                <a:spcPts val="0"/>
              </a:spcAft>
              <a:defRPr/>
            </a:pPr>
            <a:r>
              <a:rPr lang="is-IS" altLang="en-US" sz="2000" dirty="0">
                <a:solidFill>
                  <a:schemeClr val="tx1"/>
                </a:solidFill>
                <a:ea typeface="ＭＳ Ｐゴシック" charset="-128"/>
              </a:rPr>
              <a:t>Take control – What is the event? What are my options on how to handle the event?</a:t>
            </a:r>
          </a:p>
          <a:p>
            <a:pPr eaLnBrk="1" fontAlgn="auto" hangingPunct="1">
              <a:spcBef>
                <a:spcPct val="0"/>
              </a:spcBef>
              <a:spcAft>
                <a:spcPts val="0"/>
              </a:spcAft>
              <a:defRPr/>
            </a:pPr>
            <a:endParaRPr lang="is-IS" altLang="en-US" sz="2000" dirty="0">
              <a:solidFill>
                <a:schemeClr val="tx1"/>
              </a:solidFill>
              <a:ea typeface="ＭＳ Ｐゴシック" charset="-128"/>
            </a:endParaRPr>
          </a:p>
          <a:p>
            <a:pPr eaLnBrk="1" fontAlgn="auto" hangingPunct="1">
              <a:spcBef>
                <a:spcPct val="0"/>
              </a:spcBef>
              <a:spcAft>
                <a:spcPts val="0"/>
              </a:spcAft>
              <a:defRPr/>
            </a:pPr>
            <a:r>
              <a:rPr lang="is-IS" altLang="en-US" sz="2000" dirty="0">
                <a:solidFill>
                  <a:schemeClr val="tx1"/>
                </a:solidFill>
                <a:ea typeface="ＭＳ Ｐゴシック" charset="-128"/>
              </a:rPr>
              <a:t>Manage your time – Do not procrastinate</a:t>
            </a:r>
          </a:p>
          <a:p>
            <a:pPr eaLnBrk="1" fontAlgn="auto" hangingPunct="1">
              <a:spcBef>
                <a:spcPct val="0"/>
              </a:spcBef>
              <a:spcAft>
                <a:spcPts val="0"/>
              </a:spcAft>
              <a:defRPr/>
            </a:pPr>
            <a:endParaRPr lang="is-IS" altLang="en-US" sz="2000" dirty="0">
              <a:solidFill>
                <a:schemeClr val="tx1"/>
              </a:solidFill>
              <a:ea typeface="ＭＳ Ｐゴシック" charset="-128"/>
            </a:endParaRPr>
          </a:p>
          <a:p>
            <a:pPr marL="0" indent="0" algn="ctr" eaLnBrk="1" fontAlgn="auto" hangingPunct="1">
              <a:spcBef>
                <a:spcPct val="0"/>
              </a:spcBef>
              <a:spcAft>
                <a:spcPts val="0"/>
              </a:spcAft>
              <a:buFont typeface="Wingdings 2" charset="2"/>
              <a:buNone/>
              <a:defRPr/>
            </a:pPr>
            <a:r>
              <a:rPr lang="is-IS" altLang="en-US" sz="2800" u="sng" dirty="0">
                <a:solidFill>
                  <a:schemeClr val="tx1"/>
                </a:solidFill>
                <a:ea typeface="ＭＳ Ｐゴシック" charset="-128"/>
              </a:rPr>
              <a:t>Learn to say “</a:t>
            </a:r>
            <a:r>
              <a:rPr lang="is-IS" altLang="en-US" sz="2800" u="sng" dirty="0">
                <a:solidFill>
                  <a:srgbClr val="FF0000"/>
                </a:solidFill>
                <a:ea typeface="ＭＳ Ｐゴシック" charset="-128"/>
              </a:rPr>
              <a:t>NO</a:t>
            </a:r>
            <a:r>
              <a:rPr lang="is-IS" altLang="en-US" sz="2800" u="sng" dirty="0">
                <a:solidFill>
                  <a:schemeClr val="tx1"/>
                </a:solidFill>
                <a:ea typeface="ＭＳ Ｐゴシック" charset="-128"/>
              </a:rPr>
              <a:t>”</a:t>
            </a:r>
            <a:endParaRPr lang="en-US" altLang="en-US" sz="2800" u="sng" dirty="0">
              <a:solidFill>
                <a:schemeClr val="tx1"/>
              </a:solidFill>
              <a:ea typeface="ＭＳ Ｐゴシック" charset="-128"/>
            </a:endParaRPr>
          </a:p>
          <a:p>
            <a:pPr eaLnBrk="1" fontAlgn="auto" hangingPunct="1">
              <a:spcBef>
                <a:spcPct val="0"/>
              </a:spcBef>
              <a:spcAft>
                <a:spcPts val="0"/>
              </a:spcAft>
              <a:defRPr/>
            </a:pPr>
            <a:endParaRPr lang="en-US" altLang="en-US" sz="2000" dirty="0">
              <a:solidFill>
                <a:schemeClr val="tx1">
                  <a:lumMod val="85000"/>
                  <a:lumOff val="15000"/>
                </a:schemeClr>
              </a:solidFill>
              <a:ea typeface="ＭＳ Ｐゴシック" charset="-128"/>
            </a:endParaRPr>
          </a:p>
        </p:txBody>
      </p:sp>
      <p:pic>
        <p:nvPicPr>
          <p:cNvPr id="2" name="Picture 13" descr="FBHA Logo no back">
            <a:extLst>
              <a:ext uri="{FF2B5EF4-FFF2-40B4-BE49-F238E27FC236}">
                <a16:creationId xmlns:a16="http://schemas.microsoft.com/office/drawing/2014/main" id="{4A6FB477-787A-251F-65CC-E031CFA5E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9111"/>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F94EC3B5-4DDF-138C-783B-92450ADA156D}"/>
              </a:ext>
            </a:extLst>
          </p:cNvPr>
          <p:cNvSpPr>
            <a:spLocks noGrp="1"/>
          </p:cNvSpPr>
          <p:nvPr>
            <p:ph type="ftr" sz="quarter" idx="11"/>
          </p:nvPr>
        </p:nvSpPr>
        <p:spPr>
          <a:xfrm>
            <a:off x="224251" y="6388513"/>
            <a:ext cx="4195348" cy="320040"/>
          </a:xfrm>
        </p:spPr>
        <p:txBody>
          <a:bodyPr/>
          <a:lstStyle/>
          <a:p>
            <a:pPr>
              <a:defRPr/>
            </a:pPr>
            <a:r>
              <a:rPr lang="en-US" dirty="0"/>
              <a:t>Copyright - FBHA 2011 All Rights Reserved</a:t>
            </a:r>
          </a:p>
        </p:txBody>
      </p:sp>
    </p:spTree>
    <p:extLst>
      <p:ext uri="{BB962C8B-B14F-4D97-AF65-F5344CB8AC3E}">
        <p14:creationId xmlns:p14="http://schemas.microsoft.com/office/powerpoint/2010/main" val="41764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8DCA-7ABF-F38D-6F88-926BBFF1225F}"/>
              </a:ext>
            </a:extLst>
          </p:cNvPr>
          <p:cNvSpPr>
            <a:spLocks noGrp="1"/>
          </p:cNvSpPr>
          <p:nvPr>
            <p:ph type="title"/>
          </p:nvPr>
        </p:nvSpPr>
        <p:spPr/>
        <p:txBody>
          <a:bodyPr/>
          <a:lstStyle/>
          <a:p>
            <a:r>
              <a:rPr lang="en-US" dirty="0"/>
              <a:t>Resiliency and Self-Care</a:t>
            </a:r>
          </a:p>
        </p:txBody>
      </p:sp>
      <p:sp>
        <p:nvSpPr>
          <p:cNvPr id="3" name="Content Placeholder 2">
            <a:extLst>
              <a:ext uri="{FF2B5EF4-FFF2-40B4-BE49-F238E27FC236}">
                <a16:creationId xmlns:a16="http://schemas.microsoft.com/office/drawing/2014/main" id="{789686B8-6989-6658-CB99-B547E4236887}"/>
              </a:ext>
            </a:extLst>
          </p:cNvPr>
          <p:cNvSpPr>
            <a:spLocks noGrp="1"/>
          </p:cNvSpPr>
          <p:nvPr>
            <p:ph idx="1"/>
          </p:nvPr>
        </p:nvSpPr>
        <p:spPr/>
        <p:txBody>
          <a:bodyPr/>
          <a:lstStyle/>
          <a:p>
            <a:r>
              <a:rPr lang="en-US" dirty="0"/>
              <a:t>Being happy and healthy in your career is your goal</a:t>
            </a:r>
          </a:p>
          <a:p>
            <a:r>
              <a:rPr lang="en-US" dirty="0"/>
              <a:t>You cannot pour from an empty cup</a:t>
            </a:r>
          </a:p>
          <a:p>
            <a:r>
              <a:rPr lang="en-US" dirty="0"/>
              <a:t>If you are not 100%, you won’t be there for yourself, your family, your friends, your colleagues, and the community</a:t>
            </a:r>
          </a:p>
        </p:txBody>
      </p:sp>
      <p:pic>
        <p:nvPicPr>
          <p:cNvPr id="4" name="Content Placeholder 5">
            <a:extLst>
              <a:ext uri="{FF2B5EF4-FFF2-40B4-BE49-F238E27FC236}">
                <a16:creationId xmlns:a16="http://schemas.microsoft.com/office/drawing/2014/main" id="{B1DAD3E3-2D8F-87CD-CF43-0363ECF8747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7500" l="7000" r="95000"/>
                    </a14:imgEffect>
                  </a14:imgLayer>
                </a14:imgProps>
              </a:ext>
            </a:extLst>
          </a:blip>
          <a:stretch>
            <a:fillRect/>
          </a:stretch>
        </p:blipFill>
        <p:spPr>
          <a:xfrm>
            <a:off x="3181350" y="3886200"/>
            <a:ext cx="2781300" cy="2781300"/>
          </a:xfrm>
          <a:prstGeom prst="rect">
            <a:avLst/>
          </a:prstGeom>
        </p:spPr>
      </p:pic>
      <p:pic>
        <p:nvPicPr>
          <p:cNvPr id="6" name="Picture 13" descr="FBHA Logo no back">
            <a:extLst>
              <a:ext uri="{FF2B5EF4-FFF2-40B4-BE49-F238E27FC236}">
                <a16:creationId xmlns:a16="http://schemas.microsoft.com/office/drawing/2014/main" id="{C9316FAA-E21A-95AC-F779-6659ACDC04D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41312" y="243522"/>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3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1A21-BF16-8720-C35A-D9D48AD0898C}"/>
              </a:ext>
            </a:extLst>
          </p:cNvPr>
          <p:cNvSpPr>
            <a:spLocks noGrp="1"/>
          </p:cNvSpPr>
          <p:nvPr>
            <p:ph type="title"/>
          </p:nvPr>
        </p:nvSpPr>
        <p:spPr>
          <a:xfrm>
            <a:off x="1603122" y="382687"/>
            <a:ext cx="5937755" cy="2388504"/>
          </a:xfrm>
        </p:spPr>
        <p:txBody>
          <a:bodyPr/>
          <a:lstStyle/>
          <a:p>
            <a:endParaRPr lang="en-US" dirty="0"/>
          </a:p>
        </p:txBody>
      </p:sp>
      <p:sp>
        <p:nvSpPr>
          <p:cNvPr id="3" name="Content Placeholder 2">
            <a:extLst>
              <a:ext uri="{FF2B5EF4-FFF2-40B4-BE49-F238E27FC236}">
                <a16:creationId xmlns:a16="http://schemas.microsoft.com/office/drawing/2014/main" id="{4FC8A23E-6047-1ECA-DB00-E7AA064674EC}"/>
              </a:ext>
            </a:extLst>
          </p:cNvPr>
          <p:cNvSpPr>
            <a:spLocks noGrp="1"/>
          </p:cNvSpPr>
          <p:nvPr>
            <p:ph sz="half" idx="1"/>
          </p:nvPr>
        </p:nvSpPr>
        <p:spPr>
          <a:xfrm>
            <a:off x="1433973" y="2925277"/>
            <a:ext cx="3138026" cy="3550037"/>
          </a:xfrm>
        </p:spPr>
        <p:txBody>
          <a:bodyPr>
            <a:normAutofit/>
          </a:bodyPr>
          <a:lstStyle/>
          <a:p>
            <a:r>
              <a:rPr lang="en-US" sz="2000" dirty="0"/>
              <a:t>Eat healthy</a:t>
            </a:r>
          </a:p>
          <a:p>
            <a:r>
              <a:rPr lang="en-US" sz="2000" dirty="0"/>
              <a:t>Exercise</a:t>
            </a:r>
          </a:p>
          <a:p>
            <a:r>
              <a:rPr lang="en-US" sz="2000" dirty="0"/>
              <a:t>Enjoy down-time</a:t>
            </a:r>
          </a:p>
          <a:p>
            <a:r>
              <a:rPr lang="en-US" sz="2000" dirty="0"/>
              <a:t>Read</a:t>
            </a:r>
          </a:p>
          <a:p>
            <a:r>
              <a:rPr lang="en-US" sz="2000" dirty="0"/>
              <a:t>Go for a walk or hike</a:t>
            </a:r>
          </a:p>
          <a:p>
            <a:r>
              <a:rPr lang="en-US" sz="2000" dirty="0"/>
              <a:t>Get outside</a:t>
            </a:r>
          </a:p>
          <a:p>
            <a:r>
              <a:rPr lang="en-US" sz="2000" dirty="0"/>
              <a:t>Do ‘nothing’</a:t>
            </a:r>
          </a:p>
        </p:txBody>
      </p:sp>
      <p:sp>
        <p:nvSpPr>
          <p:cNvPr id="4" name="Content Placeholder 3">
            <a:extLst>
              <a:ext uri="{FF2B5EF4-FFF2-40B4-BE49-F238E27FC236}">
                <a16:creationId xmlns:a16="http://schemas.microsoft.com/office/drawing/2014/main" id="{95516607-FD98-D8DB-3743-73252A61AA95}"/>
              </a:ext>
            </a:extLst>
          </p:cNvPr>
          <p:cNvSpPr>
            <a:spLocks noGrp="1"/>
          </p:cNvSpPr>
          <p:nvPr>
            <p:ph sz="half" idx="2"/>
          </p:nvPr>
        </p:nvSpPr>
        <p:spPr>
          <a:xfrm>
            <a:off x="4571999" y="2971800"/>
            <a:ext cx="3138026" cy="3503514"/>
          </a:xfrm>
        </p:spPr>
        <p:txBody>
          <a:bodyPr>
            <a:normAutofit/>
          </a:bodyPr>
          <a:lstStyle/>
          <a:p>
            <a:r>
              <a:rPr lang="en-US" sz="2000" dirty="0"/>
              <a:t>Think outside the box</a:t>
            </a:r>
          </a:p>
          <a:p>
            <a:pPr lvl="1"/>
            <a:r>
              <a:rPr lang="en-US" sz="2000" dirty="0"/>
              <a:t>Yoga</a:t>
            </a:r>
          </a:p>
          <a:p>
            <a:pPr lvl="1"/>
            <a:r>
              <a:rPr lang="en-US" sz="2000" dirty="0"/>
              <a:t>Meditation</a:t>
            </a:r>
          </a:p>
          <a:p>
            <a:pPr lvl="1"/>
            <a:r>
              <a:rPr lang="en-US" sz="2000" dirty="0"/>
              <a:t>Mindfulness Based Stress Reduction</a:t>
            </a:r>
          </a:p>
          <a:p>
            <a:pPr lvl="1"/>
            <a:r>
              <a:rPr lang="en-US" sz="2000" dirty="0"/>
              <a:t>Journaling</a:t>
            </a:r>
          </a:p>
        </p:txBody>
      </p:sp>
      <p:pic>
        <p:nvPicPr>
          <p:cNvPr id="14338" name="Picture 2" descr="What Self-Care Means to US! -Part 1 - YouTube">
            <a:extLst>
              <a:ext uri="{FF2B5EF4-FFF2-40B4-BE49-F238E27FC236}">
                <a16:creationId xmlns:a16="http://schemas.microsoft.com/office/drawing/2014/main" id="{1504E928-4853-057D-6E88-59954E0A0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58196"/>
            <a:ext cx="4038600" cy="2237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FBHA Logo no back">
            <a:extLst>
              <a:ext uri="{FF2B5EF4-FFF2-40B4-BE49-F238E27FC236}">
                <a16:creationId xmlns:a16="http://schemas.microsoft.com/office/drawing/2014/main" id="{EAE1EA03-7D1D-2272-2BEA-3851DC03E52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1312" y="228600"/>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22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1E54-01B7-7235-9407-2E4A8209CAD2}"/>
              </a:ext>
            </a:extLst>
          </p:cNvPr>
          <p:cNvSpPr>
            <a:spLocks noGrp="1"/>
          </p:cNvSpPr>
          <p:nvPr>
            <p:ph type="title"/>
          </p:nvPr>
        </p:nvSpPr>
        <p:spPr/>
        <p:txBody>
          <a:bodyPr/>
          <a:lstStyle/>
          <a:p>
            <a:r>
              <a:rPr lang="en-US" dirty="0"/>
              <a:t>Some Thoughts about postvention</a:t>
            </a:r>
          </a:p>
        </p:txBody>
      </p:sp>
      <p:sp>
        <p:nvSpPr>
          <p:cNvPr id="4" name="Content Placeholder 3">
            <a:extLst>
              <a:ext uri="{FF2B5EF4-FFF2-40B4-BE49-F238E27FC236}">
                <a16:creationId xmlns:a16="http://schemas.microsoft.com/office/drawing/2014/main" id="{1D0889CC-5E2D-C025-057D-75EEA45EE5FC}"/>
              </a:ext>
            </a:extLst>
          </p:cNvPr>
          <p:cNvSpPr>
            <a:spLocks noGrp="1"/>
          </p:cNvSpPr>
          <p:nvPr>
            <p:ph sz="half" idx="2"/>
          </p:nvPr>
        </p:nvSpPr>
        <p:spPr>
          <a:xfrm>
            <a:off x="4953000" y="2320918"/>
            <a:ext cx="3290516" cy="4308482"/>
          </a:xfrm>
        </p:spPr>
        <p:txBody>
          <a:bodyPr/>
          <a:lstStyle/>
          <a:p>
            <a:r>
              <a:rPr lang="en-US" dirty="0"/>
              <a:t>Suicide death leads to unanswered questions</a:t>
            </a:r>
          </a:p>
          <a:p>
            <a:r>
              <a:rPr lang="en-US" dirty="0"/>
              <a:t>Anger, guilt, blame</a:t>
            </a:r>
          </a:p>
          <a:p>
            <a:r>
              <a:rPr lang="en-US" dirty="0"/>
              <a:t>Victim AND perpetrator</a:t>
            </a:r>
          </a:p>
          <a:p>
            <a:r>
              <a:rPr lang="en-US" dirty="0"/>
              <a:t>Death will be in the shadows of a LODD</a:t>
            </a:r>
          </a:p>
          <a:p>
            <a:endParaRPr lang="en-US" dirty="0"/>
          </a:p>
          <a:p>
            <a:endParaRPr lang="en-US" dirty="0"/>
          </a:p>
        </p:txBody>
      </p:sp>
      <p:pic>
        <p:nvPicPr>
          <p:cNvPr id="7" name="Picture 13" descr="FBHA Logo no back">
            <a:extLst>
              <a:ext uri="{FF2B5EF4-FFF2-40B4-BE49-F238E27FC236}">
                <a16:creationId xmlns:a16="http://schemas.microsoft.com/office/drawing/2014/main" id="{C05D9720-79D4-43EA-E881-66FADC6A37C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1312" y="228600"/>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a:extLst>
              <a:ext uri="{FF2B5EF4-FFF2-40B4-BE49-F238E27FC236}">
                <a16:creationId xmlns:a16="http://schemas.microsoft.com/office/drawing/2014/main" id="{9D8E51AB-F8A0-8CB1-A8D5-6ED37AC2AB7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80256" y="2330630"/>
            <a:ext cx="4040718" cy="2698570"/>
          </a:xfrm>
        </p:spPr>
      </p:pic>
      <p:pic>
        <p:nvPicPr>
          <p:cNvPr id="15" name="Picture 14">
            <a:extLst>
              <a:ext uri="{FF2B5EF4-FFF2-40B4-BE49-F238E27FC236}">
                <a16:creationId xmlns:a16="http://schemas.microsoft.com/office/drawing/2014/main" id="{4BF311B9-EEFB-FA82-1003-4C1A35B57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579" y="5081336"/>
            <a:ext cx="2436395" cy="1624263"/>
          </a:xfrm>
          <a:prstGeom prst="rect">
            <a:avLst/>
          </a:prstGeom>
        </p:spPr>
      </p:pic>
      <p:sp>
        <p:nvSpPr>
          <p:cNvPr id="17" name="TextBox 16">
            <a:extLst>
              <a:ext uri="{FF2B5EF4-FFF2-40B4-BE49-F238E27FC236}">
                <a16:creationId xmlns:a16="http://schemas.microsoft.com/office/drawing/2014/main" id="{659BE824-D258-3A62-2493-23EDF03AC125}"/>
              </a:ext>
            </a:extLst>
          </p:cNvPr>
          <p:cNvSpPr txBox="1"/>
          <p:nvPr/>
        </p:nvSpPr>
        <p:spPr>
          <a:xfrm>
            <a:off x="476300" y="5319645"/>
            <a:ext cx="1908279" cy="646331"/>
          </a:xfrm>
          <a:prstGeom prst="rect">
            <a:avLst/>
          </a:prstGeom>
          <a:noFill/>
        </p:spPr>
        <p:txBody>
          <a:bodyPr wrap="none" rtlCol="0">
            <a:spAutoFit/>
          </a:bodyPr>
          <a:lstStyle/>
          <a:p>
            <a:r>
              <a:rPr lang="en-US" dirty="0"/>
              <a:t>Lt. Colin Rice</a:t>
            </a:r>
          </a:p>
          <a:p>
            <a:r>
              <a:rPr lang="en-US" dirty="0"/>
              <a:t>E.O.W. 06.03.2019</a:t>
            </a:r>
          </a:p>
        </p:txBody>
      </p:sp>
    </p:spTree>
    <p:extLst>
      <p:ext uri="{BB962C8B-B14F-4D97-AF65-F5344CB8AC3E}">
        <p14:creationId xmlns:p14="http://schemas.microsoft.com/office/powerpoint/2010/main" val="158987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1E54-01B7-7235-9407-2E4A8209CAD2}"/>
              </a:ext>
            </a:extLst>
          </p:cNvPr>
          <p:cNvSpPr>
            <a:spLocks noGrp="1"/>
          </p:cNvSpPr>
          <p:nvPr>
            <p:ph type="title"/>
          </p:nvPr>
        </p:nvSpPr>
        <p:spPr>
          <a:xfrm>
            <a:off x="1606045" y="304800"/>
            <a:ext cx="5937755" cy="1188720"/>
          </a:xfrm>
        </p:spPr>
        <p:txBody>
          <a:bodyPr/>
          <a:lstStyle/>
          <a:p>
            <a:r>
              <a:rPr lang="en-US" dirty="0"/>
              <a:t>Some Thoughts about postvention</a:t>
            </a:r>
          </a:p>
        </p:txBody>
      </p:sp>
      <p:sp>
        <p:nvSpPr>
          <p:cNvPr id="4" name="Content Placeholder 3">
            <a:extLst>
              <a:ext uri="{FF2B5EF4-FFF2-40B4-BE49-F238E27FC236}">
                <a16:creationId xmlns:a16="http://schemas.microsoft.com/office/drawing/2014/main" id="{1D0889CC-5E2D-C025-057D-75EEA45EE5FC}"/>
              </a:ext>
            </a:extLst>
          </p:cNvPr>
          <p:cNvSpPr>
            <a:spLocks noGrp="1"/>
          </p:cNvSpPr>
          <p:nvPr>
            <p:ph sz="half" idx="2"/>
          </p:nvPr>
        </p:nvSpPr>
        <p:spPr>
          <a:xfrm>
            <a:off x="5170319" y="1600200"/>
            <a:ext cx="3581400" cy="5029200"/>
          </a:xfrm>
        </p:spPr>
        <p:txBody>
          <a:bodyPr/>
          <a:lstStyle/>
          <a:p>
            <a:r>
              <a:rPr lang="en-US" dirty="0"/>
              <a:t>Lessons learned:</a:t>
            </a:r>
          </a:p>
          <a:p>
            <a:pPr lvl="1"/>
            <a:r>
              <a:rPr lang="en-US" dirty="0"/>
              <a:t>Take care of family</a:t>
            </a:r>
          </a:p>
          <a:p>
            <a:pPr lvl="1"/>
            <a:r>
              <a:rPr lang="en-US" dirty="0"/>
              <a:t>Take care of department</a:t>
            </a:r>
          </a:p>
          <a:p>
            <a:pPr lvl="1"/>
            <a:r>
              <a:rPr lang="en-US" dirty="0"/>
              <a:t>Official notifications</a:t>
            </a:r>
          </a:p>
          <a:p>
            <a:pPr lvl="1"/>
            <a:r>
              <a:rPr lang="en-US" dirty="0"/>
              <a:t>Blame and questions</a:t>
            </a:r>
          </a:p>
          <a:p>
            <a:pPr lvl="2"/>
            <a:r>
              <a:rPr lang="en-US" dirty="0"/>
              <a:t>Don’t take it personally</a:t>
            </a:r>
          </a:p>
          <a:p>
            <a:pPr lvl="1"/>
            <a:r>
              <a:rPr lang="en-US" dirty="0"/>
              <a:t>Honor life of service</a:t>
            </a:r>
          </a:p>
          <a:p>
            <a:pPr lvl="2"/>
            <a:r>
              <a:rPr lang="en-US" dirty="0"/>
              <a:t>Have protocol in place</a:t>
            </a:r>
          </a:p>
          <a:p>
            <a:pPr lvl="2"/>
            <a:r>
              <a:rPr lang="en-US" dirty="0"/>
              <a:t>Honor guard, flag, bells</a:t>
            </a:r>
          </a:p>
          <a:p>
            <a:pPr lvl="2"/>
            <a:r>
              <a:rPr lang="en-US" dirty="0"/>
              <a:t>Neighboring agencies stepped up to assist</a:t>
            </a:r>
          </a:p>
          <a:p>
            <a:pPr lvl="1"/>
            <a:r>
              <a:rPr lang="en-US" dirty="0"/>
              <a:t>Anniversaries are important</a:t>
            </a:r>
          </a:p>
          <a:p>
            <a:pPr lvl="1"/>
            <a:r>
              <a:rPr lang="en-US" dirty="0"/>
              <a:t>Healing is on-going</a:t>
            </a:r>
          </a:p>
        </p:txBody>
      </p:sp>
      <p:pic>
        <p:nvPicPr>
          <p:cNvPr id="7" name="Picture 13" descr="FBHA Logo no back">
            <a:extLst>
              <a:ext uri="{FF2B5EF4-FFF2-40B4-BE49-F238E27FC236}">
                <a16:creationId xmlns:a16="http://schemas.microsoft.com/office/drawing/2014/main" id="{C05D9720-79D4-43EA-E881-66FADC6A37C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1312" y="228600"/>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2">
            <a:extLst>
              <a:ext uri="{FF2B5EF4-FFF2-40B4-BE49-F238E27FC236}">
                <a16:creationId xmlns:a16="http://schemas.microsoft.com/office/drawing/2014/main" id="{E91EE4EC-CCB0-1F48-9D6B-11DD4FBCF2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 y="1600200"/>
            <a:ext cx="4997866" cy="3352800"/>
          </a:xfrm>
        </p:spPr>
      </p:pic>
    </p:spTree>
    <p:extLst>
      <p:ext uri="{BB962C8B-B14F-4D97-AF65-F5344CB8AC3E}">
        <p14:creationId xmlns:p14="http://schemas.microsoft.com/office/powerpoint/2010/main" val="302714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1E54-01B7-7235-9407-2E4A8209CAD2}"/>
              </a:ext>
            </a:extLst>
          </p:cNvPr>
          <p:cNvSpPr>
            <a:spLocks noGrp="1"/>
          </p:cNvSpPr>
          <p:nvPr>
            <p:ph type="title"/>
          </p:nvPr>
        </p:nvSpPr>
        <p:spPr>
          <a:xfrm>
            <a:off x="1606045" y="381000"/>
            <a:ext cx="5937755" cy="1188720"/>
          </a:xfrm>
        </p:spPr>
        <p:txBody>
          <a:bodyPr/>
          <a:lstStyle/>
          <a:p>
            <a:r>
              <a:rPr lang="en-US" dirty="0"/>
              <a:t>Emergency Contact Form</a:t>
            </a:r>
          </a:p>
        </p:txBody>
      </p:sp>
      <p:sp>
        <p:nvSpPr>
          <p:cNvPr id="4" name="Content Placeholder 3">
            <a:extLst>
              <a:ext uri="{FF2B5EF4-FFF2-40B4-BE49-F238E27FC236}">
                <a16:creationId xmlns:a16="http://schemas.microsoft.com/office/drawing/2014/main" id="{1D0889CC-5E2D-C025-057D-75EEA45EE5FC}"/>
              </a:ext>
            </a:extLst>
          </p:cNvPr>
          <p:cNvSpPr>
            <a:spLocks noGrp="1"/>
          </p:cNvSpPr>
          <p:nvPr>
            <p:ph sz="half" idx="2"/>
          </p:nvPr>
        </p:nvSpPr>
        <p:spPr>
          <a:xfrm>
            <a:off x="4953000" y="1752600"/>
            <a:ext cx="3290516" cy="4308482"/>
          </a:xfrm>
        </p:spPr>
        <p:txBody>
          <a:bodyPr/>
          <a:lstStyle/>
          <a:p>
            <a:r>
              <a:rPr lang="en-US" dirty="0"/>
              <a:t>They matter!</a:t>
            </a:r>
          </a:p>
          <a:p>
            <a:r>
              <a:rPr lang="en-US" dirty="0"/>
              <a:t>E-version preferred</a:t>
            </a:r>
          </a:p>
          <a:p>
            <a:r>
              <a:rPr lang="en-US" dirty="0"/>
              <a:t>Accessible 24/7</a:t>
            </a:r>
          </a:p>
          <a:p>
            <a:r>
              <a:rPr lang="en-US" dirty="0"/>
              <a:t>Updated annually</a:t>
            </a:r>
          </a:p>
        </p:txBody>
      </p:sp>
      <p:pic>
        <p:nvPicPr>
          <p:cNvPr id="7" name="Picture 13" descr="FBHA Logo no back">
            <a:extLst>
              <a:ext uri="{FF2B5EF4-FFF2-40B4-BE49-F238E27FC236}">
                <a16:creationId xmlns:a16="http://schemas.microsoft.com/office/drawing/2014/main" id="{C05D9720-79D4-43EA-E881-66FADC6A37C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1312" y="228600"/>
            <a:ext cx="8778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a:extLst>
              <a:ext uri="{FF2B5EF4-FFF2-40B4-BE49-F238E27FC236}">
                <a16:creationId xmlns:a16="http://schemas.microsoft.com/office/drawing/2014/main" id="{5DC1D6BC-4F36-AFC7-88C0-E13809CAA7F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19200" y="1371600"/>
            <a:ext cx="4062844" cy="5257800"/>
          </a:xfrm>
        </p:spPr>
      </p:pic>
    </p:spTree>
    <p:extLst>
      <p:ext uri="{BB962C8B-B14F-4D97-AF65-F5344CB8AC3E}">
        <p14:creationId xmlns:p14="http://schemas.microsoft.com/office/powerpoint/2010/main" val="87508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THINGS TO REMEMBER</a:t>
            </a:r>
          </a:p>
        </p:txBody>
      </p:sp>
      <p:sp>
        <p:nvSpPr>
          <p:cNvPr id="6" name="Content Placeholder 5"/>
          <p:cNvSpPr>
            <a:spLocks noGrp="1"/>
          </p:cNvSpPr>
          <p:nvPr>
            <p:ph sz="half" idx="1"/>
          </p:nvPr>
        </p:nvSpPr>
        <p:spPr/>
        <p:txBody>
          <a:bodyPr/>
          <a:lstStyle/>
          <a:p>
            <a:r>
              <a:rPr lang="en-US" dirty="0"/>
              <a:t>Your career and life is a journey. . . Not a destination</a:t>
            </a:r>
          </a:p>
          <a:p>
            <a:r>
              <a:rPr lang="en-US" dirty="0"/>
              <a:t>You are MORE than your uniform or badge</a:t>
            </a:r>
          </a:p>
          <a:p>
            <a:r>
              <a:rPr lang="en-US" dirty="0"/>
              <a:t>There will be peaks and valleys</a:t>
            </a:r>
          </a:p>
          <a:p>
            <a:r>
              <a:rPr lang="en-US" dirty="0"/>
              <a:t>How you cope with the accumulation of daily problems will define you and your future</a:t>
            </a:r>
          </a:p>
          <a:p>
            <a:pPr marL="0" indent="0">
              <a:buNone/>
            </a:pPr>
            <a:endParaRPr lang="en-US" dirty="0"/>
          </a:p>
        </p:txBody>
      </p:sp>
      <p:pic>
        <p:nvPicPr>
          <p:cNvPr id="9" name="Content Placeholder 8"/>
          <p:cNvPicPr>
            <a:picLocks noGrp="1" noChangeAspect="1"/>
          </p:cNvPicPr>
          <p:nvPr>
            <p:ph sz="half" idx="2"/>
          </p:nvPr>
        </p:nvPicPr>
        <p:blipFill rotWithShape="1">
          <a:blip r:embed="rId3"/>
          <a:srcRect l="12001" t="27042" r="16550" b="28847"/>
          <a:stretch/>
        </p:blipFill>
        <p:spPr>
          <a:xfrm>
            <a:off x="4572000" y="2971800"/>
            <a:ext cx="2998076" cy="1850904"/>
          </a:xfrm>
        </p:spPr>
      </p:pic>
      <p:sp>
        <p:nvSpPr>
          <p:cNvPr id="3" name="TextBox 2">
            <a:extLst>
              <a:ext uri="{FF2B5EF4-FFF2-40B4-BE49-F238E27FC236}">
                <a16:creationId xmlns:a16="http://schemas.microsoft.com/office/drawing/2014/main" id="{709D7DF9-0C2E-F23C-9557-E715660B70B1}"/>
              </a:ext>
            </a:extLst>
          </p:cNvPr>
          <p:cNvSpPr txBox="1"/>
          <p:nvPr/>
        </p:nvSpPr>
        <p:spPr>
          <a:xfrm>
            <a:off x="8776781" y="5606779"/>
            <a:ext cx="272832" cy="300082"/>
          </a:xfrm>
          <a:prstGeom prst="rect">
            <a:avLst/>
          </a:prstGeom>
          <a:noFill/>
        </p:spPr>
        <p:txBody>
          <a:bodyPr wrap="none" rtlCol="0">
            <a:spAutoFit/>
          </a:bodyPr>
          <a:lstStyle/>
          <a:p>
            <a:r>
              <a:rPr lang="en-US" sz="1350" dirty="0"/>
              <a:t>P</a:t>
            </a:r>
          </a:p>
        </p:txBody>
      </p:sp>
      <p:pic>
        <p:nvPicPr>
          <p:cNvPr id="2" name="Picture 13" descr="FBHA Logo no back">
            <a:extLst>
              <a:ext uri="{FF2B5EF4-FFF2-40B4-BE49-F238E27FC236}">
                <a16:creationId xmlns:a16="http://schemas.microsoft.com/office/drawing/2014/main" id="{596E7E97-50E2-9599-2FDD-4D94117A3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66" y="277211"/>
            <a:ext cx="9858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81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781D30-9C5A-142C-E7AA-9A186C0AFF97}"/>
              </a:ext>
            </a:extLst>
          </p:cNvPr>
          <p:cNvSpPr>
            <a:spLocks noGrp="1"/>
          </p:cNvSpPr>
          <p:nvPr>
            <p:ph type="title"/>
          </p:nvPr>
        </p:nvSpPr>
        <p:spPr/>
        <p:txBody>
          <a:bodyPr/>
          <a:lstStyle/>
          <a:p>
            <a:r>
              <a:rPr lang="en-US" dirty="0"/>
              <a:t>One more quote</a:t>
            </a:r>
          </a:p>
        </p:txBody>
      </p:sp>
      <p:sp>
        <p:nvSpPr>
          <p:cNvPr id="8" name="Content Placeholder 7">
            <a:extLst>
              <a:ext uri="{FF2B5EF4-FFF2-40B4-BE49-F238E27FC236}">
                <a16:creationId xmlns:a16="http://schemas.microsoft.com/office/drawing/2014/main" id="{14058E6D-E7DD-3207-3E48-1F1476B5DFE8}"/>
              </a:ext>
            </a:extLst>
          </p:cNvPr>
          <p:cNvSpPr>
            <a:spLocks noGrp="1"/>
          </p:cNvSpPr>
          <p:nvPr>
            <p:ph idx="1"/>
          </p:nvPr>
        </p:nvSpPr>
        <p:spPr/>
        <p:txBody>
          <a:bodyPr/>
          <a:lstStyle/>
          <a:p>
            <a:pPr marL="0" indent="0">
              <a:buNone/>
            </a:pPr>
            <a:r>
              <a:rPr lang="en-US" b="0" i="0" u="none" strike="noStrike" dirty="0">
                <a:solidFill>
                  <a:srgbClr val="181818"/>
                </a:solidFill>
                <a:effectLst/>
                <a:latin typeface="Merriweather" pitchFamily="2" charset="77"/>
              </a:rPr>
              <a:t>“</a:t>
            </a:r>
            <a:r>
              <a:rPr lang="en-US" dirty="0">
                <a:solidFill>
                  <a:srgbClr val="181818"/>
                </a:solidFill>
                <a:latin typeface="Merriweather" pitchFamily="2" charset="77"/>
              </a:rPr>
              <a:t>…</a:t>
            </a:r>
            <a:r>
              <a:rPr lang="en-US" b="0" i="0" u="none" strike="noStrike" dirty="0">
                <a:solidFill>
                  <a:srgbClr val="181818"/>
                </a:solidFill>
                <a:effectLst/>
                <a:latin typeface="Merriweather" pitchFamily="2" charset="77"/>
              </a:rPr>
              <a:t>there was no need to be ashamed of tears, for tears bore witness that a man had the greatest of courage, the courage to suffer.” </a:t>
            </a:r>
            <a:r>
              <a:rPr lang="en-US" dirty="0"/>
              <a:t/>
            </a:r>
            <a:br>
              <a:rPr lang="en-US" dirty="0"/>
            </a:br>
            <a:endParaRPr lang="en-US" dirty="0"/>
          </a:p>
          <a:p>
            <a:pPr marL="228600" lvl="1" indent="0">
              <a:buNone/>
            </a:pPr>
            <a:r>
              <a:rPr lang="en-US" b="0" i="0" u="none" strike="noStrike" dirty="0">
                <a:solidFill>
                  <a:srgbClr val="181818"/>
                </a:solidFill>
                <a:effectLst/>
                <a:latin typeface="Merriweather" pitchFamily="2" charset="77"/>
              </a:rPr>
              <a:t>― </a:t>
            </a:r>
            <a:r>
              <a:rPr lang="en-US" b="1" i="0" u="none" strike="noStrike" dirty="0">
                <a:solidFill>
                  <a:srgbClr val="333333"/>
                </a:solidFill>
                <a:effectLst/>
                <a:latin typeface="Lato" panose="020F0502020204030203" pitchFamily="34" charset="0"/>
              </a:rPr>
              <a:t>Viktor E. Frankl, </a:t>
            </a:r>
            <a:r>
              <a:rPr lang="en-US" b="1" i="0" u="none" strike="noStrike" dirty="0">
                <a:solidFill>
                  <a:srgbClr val="333333"/>
                </a:solidFill>
                <a:effectLst/>
                <a:latin typeface="Lato" panose="020F0502020204030203" pitchFamily="34" charset="0"/>
                <a:hlinkClick r:id="rId2"/>
              </a:rPr>
              <a:t>Man's Search for Meaning</a:t>
            </a:r>
            <a:endParaRPr lang="en-US" dirty="0"/>
          </a:p>
        </p:txBody>
      </p:sp>
      <p:pic>
        <p:nvPicPr>
          <p:cNvPr id="9" name="Picture 13" descr="FBHA Logo no back">
            <a:extLst>
              <a:ext uri="{FF2B5EF4-FFF2-40B4-BE49-F238E27FC236}">
                <a16:creationId xmlns:a16="http://schemas.microsoft.com/office/drawing/2014/main" id="{F7DED20A-B950-11FA-C3A2-DBCAA318C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66" y="277211"/>
            <a:ext cx="9858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08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E33D-095D-E4AF-70F2-2F30AB9C908A}"/>
              </a:ext>
            </a:extLst>
          </p:cNvPr>
          <p:cNvSpPr>
            <a:spLocks noGrp="1"/>
          </p:cNvSpPr>
          <p:nvPr>
            <p:ph type="title"/>
          </p:nvPr>
        </p:nvSpPr>
        <p:spPr/>
        <p:txBody>
          <a:bodyPr>
            <a:normAutofit/>
          </a:bodyPr>
          <a:lstStyle/>
          <a:p>
            <a:r>
              <a:rPr lang="en-US" sz="4400" dirty="0"/>
              <a:t>Resources</a:t>
            </a:r>
          </a:p>
        </p:txBody>
      </p:sp>
      <p:sp>
        <p:nvSpPr>
          <p:cNvPr id="91137" name="Rectangle 3">
            <a:extLst>
              <a:ext uri="{FF2B5EF4-FFF2-40B4-BE49-F238E27FC236}">
                <a16:creationId xmlns:a16="http://schemas.microsoft.com/office/drawing/2014/main" id="{FD36364B-7C65-CD53-A082-82BD679B9BF6}"/>
              </a:ext>
            </a:extLst>
          </p:cNvPr>
          <p:cNvSpPr>
            <a:spLocks noGrp="1" noChangeArrowheads="1"/>
          </p:cNvSpPr>
          <p:nvPr>
            <p:ph sz="half" idx="1"/>
          </p:nvPr>
        </p:nvSpPr>
        <p:spPr>
          <a:xfrm>
            <a:off x="1102239" y="2356104"/>
            <a:ext cx="3288023" cy="3892296"/>
          </a:xfrm>
        </p:spPr>
        <p:txBody>
          <a:bodyPr rtlCol="0">
            <a:normAutofit fontScale="92500" lnSpcReduction="20000"/>
          </a:bodyPr>
          <a:lstStyle/>
          <a:p>
            <a:r>
              <a:rPr lang="en-US" sz="2400" b="1" dirty="0"/>
              <a:t>Firefighter Behavioral Health Alliance</a:t>
            </a:r>
          </a:p>
          <a:p>
            <a:pPr lvl="1"/>
            <a:r>
              <a:rPr lang="en-US" sz="2200" dirty="0" err="1"/>
              <a:t>FFBHA.org</a:t>
            </a:r>
            <a:endParaRPr lang="en-US" sz="2400" b="1" dirty="0"/>
          </a:p>
          <a:p>
            <a:r>
              <a:rPr lang="en-US" sz="2400" b="1" dirty="0"/>
              <a:t>9-8-8 </a:t>
            </a:r>
            <a:r>
              <a:rPr lang="en-US" sz="2400" dirty="0"/>
              <a:t>– everyone should know this number</a:t>
            </a:r>
          </a:p>
          <a:p>
            <a:r>
              <a:rPr lang="en-US" sz="2400" b="1" dirty="0"/>
              <a:t>Safe Call Now</a:t>
            </a:r>
          </a:p>
          <a:p>
            <a:pPr lvl="1"/>
            <a:r>
              <a:rPr lang="en-US" sz="2200" dirty="0" err="1"/>
              <a:t>SafecallnowUSA.org</a:t>
            </a:r>
            <a:endParaRPr lang="en-US" sz="2200" dirty="0"/>
          </a:p>
          <a:p>
            <a:r>
              <a:rPr lang="en-US" sz="2400" dirty="0">
                <a:solidFill>
                  <a:schemeClr val="tx1"/>
                </a:solidFill>
                <a:latin typeface="Arial" charset="0"/>
                <a:ea typeface="Osaka" charset="0"/>
                <a:cs typeface="Osaka" charset="0"/>
              </a:rPr>
              <a:t>Text: 741741-Badge</a:t>
            </a:r>
            <a:endParaRPr lang="en-US" sz="2400" b="1" dirty="0"/>
          </a:p>
          <a:p>
            <a:r>
              <a:rPr lang="en-US" sz="2400" b="1" dirty="0"/>
              <a:t>Responder Health</a:t>
            </a:r>
          </a:p>
          <a:p>
            <a:pPr lvl="1"/>
            <a:r>
              <a:rPr lang="en-US" sz="2200" dirty="0" err="1"/>
              <a:t>Responderhealth.com</a:t>
            </a:r>
            <a:endParaRPr lang="en-US" sz="2200" dirty="0"/>
          </a:p>
          <a:p>
            <a:pPr eaLnBrk="1" fontAlgn="auto" hangingPunct="1">
              <a:lnSpc>
                <a:spcPct val="90000"/>
              </a:lnSpc>
              <a:spcAft>
                <a:spcPts val="0"/>
              </a:spcAft>
              <a:buFontTx/>
              <a:buNone/>
              <a:defRPr/>
            </a:pPr>
            <a:endParaRPr lang="en-US" sz="2800" dirty="0">
              <a:solidFill>
                <a:schemeClr val="tx1"/>
              </a:solidFill>
              <a:latin typeface="Arial" charset="0"/>
              <a:ea typeface="Osaka" charset="0"/>
              <a:cs typeface="Osaka" charset="0"/>
            </a:endParaRPr>
          </a:p>
          <a:p>
            <a:pPr eaLnBrk="1" fontAlgn="auto" hangingPunct="1">
              <a:lnSpc>
                <a:spcPct val="90000"/>
              </a:lnSpc>
              <a:spcAft>
                <a:spcPts val="0"/>
              </a:spcAft>
              <a:buFontTx/>
              <a:buNone/>
              <a:defRPr/>
            </a:pPr>
            <a:endParaRPr lang="en-US" sz="2800" dirty="0">
              <a:solidFill>
                <a:srgbClr val="FFFF00"/>
              </a:solidFill>
              <a:latin typeface="Arial" charset="0"/>
              <a:ea typeface="Osaka" charset="0"/>
              <a:cs typeface="Osaka" charset="0"/>
            </a:endParaRPr>
          </a:p>
          <a:p>
            <a:pPr eaLnBrk="1" fontAlgn="auto" hangingPunct="1">
              <a:lnSpc>
                <a:spcPct val="90000"/>
              </a:lnSpc>
              <a:spcAft>
                <a:spcPts val="0"/>
              </a:spcAft>
              <a:buFontTx/>
              <a:buNone/>
              <a:defRPr/>
            </a:pPr>
            <a:endParaRPr lang="en-US" sz="1900" dirty="0">
              <a:solidFill>
                <a:srgbClr val="FFFF00"/>
              </a:solidFill>
              <a:latin typeface="Arial" charset="0"/>
              <a:ea typeface="Osaka" charset="0"/>
              <a:cs typeface="Osaka" charset="0"/>
            </a:endParaRPr>
          </a:p>
          <a:p>
            <a:pPr eaLnBrk="1" fontAlgn="auto" hangingPunct="1">
              <a:lnSpc>
                <a:spcPct val="90000"/>
              </a:lnSpc>
              <a:spcAft>
                <a:spcPts val="0"/>
              </a:spcAft>
              <a:buFontTx/>
              <a:buNone/>
              <a:defRPr/>
            </a:pPr>
            <a:endParaRPr lang="en-US" sz="1900" dirty="0">
              <a:solidFill>
                <a:srgbClr val="FFFF00"/>
              </a:solidFill>
              <a:latin typeface="Arial" charset="0"/>
              <a:ea typeface="Osaka" charset="0"/>
              <a:cs typeface="Osaka" charset="0"/>
            </a:endParaRPr>
          </a:p>
          <a:p>
            <a:pPr eaLnBrk="1" fontAlgn="auto" hangingPunct="1">
              <a:lnSpc>
                <a:spcPct val="90000"/>
              </a:lnSpc>
              <a:spcAft>
                <a:spcPts val="0"/>
              </a:spcAft>
              <a:buFontTx/>
              <a:buNone/>
              <a:defRPr/>
            </a:pPr>
            <a:endParaRPr lang="en-US" sz="2000" u="sng" dirty="0">
              <a:solidFill>
                <a:srgbClr val="FFFF00"/>
              </a:solidFill>
              <a:latin typeface="Arial" charset="0"/>
              <a:ea typeface="Osaka" charset="0"/>
              <a:cs typeface="Arial" charset="0"/>
            </a:endParaRPr>
          </a:p>
          <a:p>
            <a:pPr marL="0" indent="0" eaLnBrk="1" fontAlgn="auto" hangingPunct="1">
              <a:lnSpc>
                <a:spcPct val="90000"/>
              </a:lnSpc>
              <a:spcAft>
                <a:spcPts val="0"/>
              </a:spcAft>
              <a:buFont typeface="Wingdings 2" charset="2"/>
              <a:buNone/>
              <a:defRPr/>
            </a:pPr>
            <a:endParaRPr lang="en-US" dirty="0">
              <a:solidFill>
                <a:srgbClr val="FFFF00"/>
              </a:solidFill>
              <a:latin typeface="Geneva" charset="0"/>
              <a:ea typeface="Osaka" charset="0"/>
              <a:cs typeface="Osaka" charset="0"/>
            </a:endParaRPr>
          </a:p>
        </p:txBody>
      </p:sp>
      <p:sp>
        <p:nvSpPr>
          <p:cNvPr id="3" name="Content Placeholder 2">
            <a:extLst>
              <a:ext uri="{FF2B5EF4-FFF2-40B4-BE49-F238E27FC236}">
                <a16:creationId xmlns:a16="http://schemas.microsoft.com/office/drawing/2014/main" id="{B4A1ED46-6C56-29D6-A596-E7A72546281D}"/>
              </a:ext>
            </a:extLst>
          </p:cNvPr>
          <p:cNvSpPr>
            <a:spLocks noGrp="1"/>
          </p:cNvSpPr>
          <p:nvPr>
            <p:ph sz="half" idx="2"/>
          </p:nvPr>
        </p:nvSpPr>
        <p:spPr>
          <a:xfrm>
            <a:off x="4753737" y="2356104"/>
            <a:ext cx="3290516" cy="3892296"/>
          </a:xfrm>
        </p:spPr>
        <p:txBody>
          <a:bodyPr>
            <a:normAutofit fontScale="92500" lnSpcReduction="20000"/>
          </a:bodyPr>
          <a:lstStyle/>
          <a:p>
            <a:r>
              <a:rPr lang="en-US" sz="2400" b="1" dirty="0"/>
              <a:t>National Volunteer Fire Council </a:t>
            </a:r>
            <a:r>
              <a:rPr lang="en-US" sz="2400" dirty="0"/>
              <a:t>– Share the Load Program</a:t>
            </a:r>
          </a:p>
          <a:p>
            <a:pPr lvl="1"/>
            <a:r>
              <a:rPr lang="en-US" sz="2200" dirty="0" err="1"/>
              <a:t>NVFC.org</a:t>
            </a:r>
            <a:endParaRPr lang="en-US" sz="2200" dirty="0"/>
          </a:p>
          <a:p>
            <a:pPr lvl="1"/>
            <a:r>
              <a:rPr lang="en-US" dirty="0">
                <a:solidFill>
                  <a:schemeClr val="tx1"/>
                </a:solidFill>
                <a:latin typeface="Arial" charset="0"/>
                <a:ea typeface="Osaka" charset="0"/>
                <a:cs typeface="Osaka" charset="0"/>
              </a:rPr>
              <a:t>NVFC/FBHA-National Directory of Counselors-</a:t>
            </a:r>
            <a:r>
              <a:rPr lang="en-US" dirty="0" err="1">
                <a:solidFill>
                  <a:schemeClr val="tx1"/>
                </a:solidFill>
                <a:latin typeface="Arial" charset="0"/>
                <a:ea typeface="Osaka" charset="0"/>
                <a:cs typeface="Osaka" charset="0"/>
              </a:rPr>
              <a:t>www.ffbha.org</a:t>
            </a:r>
            <a:r>
              <a:rPr lang="en-US" dirty="0">
                <a:solidFill>
                  <a:schemeClr val="tx1"/>
                </a:solidFill>
                <a:latin typeface="Arial" charset="0"/>
                <a:ea typeface="Osaka" charset="0"/>
                <a:cs typeface="Osaka" charset="0"/>
              </a:rPr>
              <a:t> under </a:t>
            </a:r>
            <a:r>
              <a:rPr lang="en-US" u="sng" dirty="0">
                <a:solidFill>
                  <a:schemeClr val="tx1"/>
                </a:solidFill>
                <a:latin typeface="Arial" charset="0"/>
                <a:ea typeface="Osaka" charset="0"/>
                <a:cs typeface="Osaka" charset="0"/>
              </a:rPr>
              <a:t>Resource Tab</a:t>
            </a:r>
            <a:endParaRPr lang="en-US" dirty="0">
              <a:solidFill>
                <a:schemeClr val="tx1"/>
              </a:solidFill>
              <a:latin typeface="Arial" charset="0"/>
              <a:ea typeface="Osaka" charset="0"/>
              <a:cs typeface="Osaka" charset="0"/>
            </a:endParaRPr>
          </a:p>
          <a:p>
            <a:pPr>
              <a:lnSpc>
                <a:spcPct val="90000"/>
              </a:lnSpc>
              <a:defRPr/>
            </a:pPr>
            <a:r>
              <a:rPr lang="en-US" sz="2400" b="1" dirty="0">
                <a:solidFill>
                  <a:schemeClr val="tx1"/>
                </a:solidFill>
                <a:latin typeface="Arial" charset="0"/>
                <a:ea typeface="Osaka" charset="0"/>
                <a:cs typeface="Osaka" charset="0"/>
              </a:rPr>
              <a:t>Chaplain Programs</a:t>
            </a:r>
          </a:p>
          <a:p>
            <a:pPr lvl="1">
              <a:lnSpc>
                <a:spcPct val="90000"/>
              </a:lnSpc>
              <a:defRPr/>
            </a:pPr>
            <a:r>
              <a:rPr lang="en-US" dirty="0" err="1">
                <a:solidFill>
                  <a:schemeClr val="tx1"/>
                </a:solidFill>
                <a:latin typeface="Arial" charset="0"/>
                <a:ea typeface="Osaka" charset="0"/>
                <a:cs typeface="Osaka" charset="0"/>
              </a:rPr>
              <a:t>Firechaplains.org</a:t>
            </a:r>
            <a:r>
              <a:rPr lang="en-US" dirty="0">
                <a:solidFill>
                  <a:schemeClr val="tx1"/>
                </a:solidFill>
                <a:latin typeface="Arial" charset="0"/>
                <a:ea typeface="Osaka" charset="0"/>
                <a:cs typeface="Osaka" charset="0"/>
              </a:rPr>
              <a:t> </a:t>
            </a:r>
          </a:p>
          <a:p>
            <a:r>
              <a:rPr lang="en-US" sz="2400" b="1" dirty="0"/>
              <a:t>Fire Strong</a:t>
            </a:r>
          </a:p>
          <a:p>
            <a:pPr lvl="1"/>
            <a:r>
              <a:rPr lang="en-US" sz="2100" dirty="0" err="1"/>
              <a:t>Firestrong.org</a:t>
            </a:r>
            <a:r>
              <a:rPr lang="en-US" sz="2100" dirty="0"/>
              <a:t>  844-885-FIRE</a:t>
            </a:r>
          </a:p>
          <a:p>
            <a:endParaRPr lang="en-US" dirty="0"/>
          </a:p>
        </p:txBody>
      </p:sp>
      <p:sp>
        <p:nvSpPr>
          <p:cNvPr id="78850" name="Rectangle 6">
            <a:extLst>
              <a:ext uri="{FF2B5EF4-FFF2-40B4-BE49-F238E27FC236}">
                <a16:creationId xmlns:a16="http://schemas.microsoft.com/office/drawing/2014/main" id="{A7DB1EF1-B9B7-4EAB-3052-685D7622760C}"/>
              </a:ext>
            </a:extLst>
          </p:cNvPr>
          <p:cNvSpPr>
            <a:spLocks noChangeArrowheads="1"/>
          </p:cNvSpPr>
          <p:nvPr/>
        </p:nvSpPr>
        <p:spPr bwMode="auto">
          <a:xfrm>
            <a:off x="2057400" y="762000"/>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b="1" dirty="0">
              <a:solidFill>
                <a:srgbClr val="FFFF00"/>
              </a:solidFill>
            </a:endParaRPr>
          </a:p>
          <a:p>
            <a:r>
              <a:rPr lang="en-US" altLang="en-US" dirty="0"/>
              <a:t>   </a:t>
            </a:r>
          </a:p>
        </p:txBody>
      </p:sp>
      <p:pic>
        <p:nvPicPr>
          <p:cNvPr id="4" name="Picture 13" descr="FBHA Logo no back">
            <a:extLst>
              <a:ext uri="{FF2B5EF4-FFF2-40B4-BE49-F238E27FC236}">
                <a16:creationId xmlns:a16="http://schemas.microsoft.com/office/drawing/2014/main" id="{0F74C254-1B9C-40BC-836D-76131AC33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66" y="266700"/>
            <a:ext cx="9858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8F3B786A-5857-597F-C14F-663966A3718B}"/>
              </a:ext>
            </a:extLst>
          </p:cNvPr>
          <p:cNvSpPr>
            <a:spLocks noGrp="1"/>
          </p:cNvSpPr>
          <p:nvPr>
            <p:ph type="title"/>
          </p:nvPr>
        </p:nvSpPr>
        <p:spPr>
          <a:xfrm>
            <a:off x="1639888" y="381000"/>
            <a:ext cx="5861050" cy="711200"/>
          </a:xfrm>
        </p:spPr>
        <p:txBody>
          <a:bodyPr>
            <a:normAutofit fontScale="90000"/>
          </a:bodyPr>
          <a:lstStyle/>
          <a:p>
            <a:pPr eaLnBrk="1" fontAlgn="auto" hangingPunct="1">
              <a:spcAft>
                <a:spcPts val="0"/>
              </a:spcAft>
              <a:defRPr/>
            </a:pPr>
            <a:r>
              <a:rPr lang="en-US" altLang="en-US" sz="4000" b="1">
                <a:solidFill>
                  <a:srgbClr val="0000B9"/>
                </a:solidFill>
                <a:ea typeface="ＭＳ Ｐゴシック" charset="-128"/>
              </a:rPr>
              <a:t>SUMMARY</a:t>
            </a:r>
          </a:p>
        </p:txBody>
      </p:sp>
      <p:sp>
        <p:nvSpPr>
          <p:cNvPr id="3" name="Content Placeholder 2">
            <a:extLst>
              <a:ext uri="{FF2B5EF4-FFF2-40B4-BE49-F238E27FC236}">
                <a16:creationId xmlns:a16="http://schemas.microsoft.com/office/drawing/2014/main" id="{EB841CE3-DF1B-349B-BA5A-7A235262487B}"/>
              </a:ext>
            </a:extLst>
          </p:cNvPr>
          <p:cNvSpPr>
            <a:spLocks noGrp="1"/>
          </p:cNvSpPr>
          <p:nvPr>
            <p:ph idx="1"/>
          </p:nvPr>
        </p:nvSpPr>
        <p:spPr>
          <a:xfrm>
            <a:off x="549275" y="1676400"/>
            <a:ext cx="8213725" cy="4598988"/>
          </a:xfrm>
        </p:spPr>
        <p:txBody>
          <a:bodyPr rtlCol="0">
            <a:normAutofit/>
          </a:bodyPr>
          <a:lstStyle/>
          <a:p>
            <a:pPr marL="0" indent="0" eaLnBrk="1" fontAlgn="auto" hangingPunct="1">
              <a:spcAft>
                <a:spcPts val="0"/>
              </a:spcAft>
              <a:buClrTx/>
              <a:buFont typeface="Arial" panose="020B0604020202020204" pitchFamily="34" charset="0"/>
              <a:buNone/>
              <a:defRPr/>
            </a:pPr>
            <a:r>
              <a:rPr lang="en-US" altLang="en-US" sz="3200" dirty="0">
                <a:solidFill>
                  <a:schemeClr val="tx1"/>
                </a:solidFill>
                <a:latin typeface="Arial" charset="0"/>
                <a:ea typeface="ＭＳ Ｐゴシック" charset="-128"/>
              </a:rPr>
              <a:t>Learn to Listen</a:t>
            </a:r>
          </a:p>
          <a:p>
            <a:pPr marL="0" indent="0" eaLnBrk="1" fontAlgn="auto" hangingPunct="1">
              <a:spcAft>
                <a:spcPts val="0"/>
              </a:spcAft>
              <a:buClrTx/>
              <a:buFont typeface="Arial" panose="020B0604020202020204" pitchFamily="34" charset="0"/>
              <a:buNone/>
              <a:defRPr/>
            </a:pPr>
            <a:endParaRPr lang="en-US" altLang="en-US" sz="3200" dirty="0">
              <a:solidFill>
                <a:schemeClr val="tx1"/>
              </a:solidFill>
              <a:latin typeface="Arial" charset="0"/>
              <a:ea typeface="ＭＳ Ｐゴシック" charset="-128"/>
            </a:endParaRPr>
          </a:p>
          <a:p>
            <a:pPr marL="0" indent="0" eaLnBrk="1" fontAlgn="auto" hangingPunct="1">
              <a:spcAft>
                <a:spcPts val="0"/>
              </a:spcAft>
              <a:buClrTx/>
              <a:buFont typeface="Arial" panose="020B0604020202020204" pitchFamily="34" charset="0"/>
              <a:buNone/>
              <a:defRPr/>
            </a:pPr>
            <a:r>
              <a:rPr lang="en-US" altLang="en-US" sz="3200" dirty="0">
                <a:solidFill>
                  <a:schemeClr val="tx1"/>
                </a:solidFill>
                <a:latin typeface="Arial" charset="0"/>
                <a:ea typeface="ＭＳ Ｐゴシック" charset="-128"/>
              </a:rPr>
              <a:t>Plan for a Happy and Healthy Retirement</a:t>
            </a:r>
          </a:p>
          <a:p>
            <a:pPr marL="0" indent="0" eaLnBrk="1" fontAlgn="auto" hangingPunct="1">
              <a:spcAft>
                <a:spcPts val="0"/>
              </a:spcAft>
              <a:buClrTx/>
              <a:buFont typeface="Arial" panose="020B0604020202020204" pitchFamily="34" charset="0"/>
              <a:buNone/>
              <a:defRPr/>
            </a:pPr>
            <a:endParaRPr lang="en-US" altLang="en-US" sz="3200" dirty="0">
              <a:solidFill>
                <a:schemeClr val="tx1"/>
              </a:solidFill>
              <a:latin typeface="Arial" charset="0"/>
              <a:ea typeface="ＭＳ Ｐゴシック" charset="-128"/>
            </a:endParaRPr>
          </a:p>
          <a:p>
            <a:pPr marL="0" indent="0" eaLnBrk="1" fontAlgn="auto" hangingPunct="1">
              <a:spcAft>
                <a:spcPts val="0"/>
              </a:spcAft>
              <a:buClrTx/>
              <a:buFont typeface="Arial" panose="020B0604020202020204" pitchFamily="34" charset="0"/>
              <a:buNone/>
              <a:defRPr/>
            </a:pPr>
            <a:r>
              <a:rPr lang="en-US" altLang="en-US" sz="3200" dirty="0">
                <a:solidFill>
                  <a:schemeClr val="tx1"/>
                </a:solidFill>
                <a:latin typeface="Arial" charset="0"/>
                <a:ea typeface="ＭＳ Ｐゴシック" charset="-128"/>
              </a:rPr>
              <a:t>Family/Relationships Matter!</a:t>
            </a:r>
          </a:p>
          <a:p>
            <a:pPr marL="0" indent="0" eaLnBrk="1" fontAlgn="auto" hangingPunct="1">
              <a:spcAft>
                <a:spcPts val="0"/>
              </a:spcAft>
              <a:buClrTx/>
              <a:buFont typeface="Arial" panose="020B0604020202020204" pitchFamily="34" charset="0"/>
              <a:buNone/>
              <a:defRPr/>
            </a:pPr>
            <a:endParaRPr lang="en-US" altLang="en-US" sz="3200" dirty="0">
              <a:solidFill>
                <a:schemeClr val="tx1"/>
              </a:solidFill>
              <a:latin typeface="Arial" charset="0"/>
              <a:ea typeface="ＭＳ Ｐゴシック" charset="-128"/>
            </a:endParaRPr>
          </a:p>
          <a:p>
            <a:pPr marL="0" indent="0" eaLnBrk="1" fontAlgn="auto" hangingPunct="1">
              <a:spcAft>
                <a:spcPts val="0"/>
              </a:spcAft>
              <a:buClrTx/>
              <a:buFont typeface="Arial" panose="020B0604020202020204" pitchFamily="34" charset="0"/>
              <a:buNone/>
              <a:defRPr/>
            </a:pPr>
            <a:r>
              <a:rPr lang="en-US" altLang="en-US" sz="3200" dirty="0">
                <a:solidFill>
                  <a:schemeClr val="tx1"/>
                </a:solidFill>
                <a:latin typeface="Arial" charset="0"/>
                <a:ea typeface="ＭＳ Ｐゴシック" charset="-128"/>
              </a:rPr>
              <a:t>Do Not Bury What Burdens You</a:t>
            </a:r>
          </a:p>
          <a:p>
            <a:pPr marL="0" indent="0" eaLnBrk="1" fontAlgn="auto" hangingPunct="1">
              <a:spcAft>
                <a:spcPts val="0"/>
              </a:spcAft>
              <a:buClrTx/>
              <a:buFont typeface="Arial" panose="020B0604020202020204" pitchFamily="34" charset="0"/>
              <a:buNone/>
              <a:defRPr/>
            </a:pPr>
            <a:endParaRPr lang="en-US" altLang="en-US" sz="3200" dirty="0">
              <a:solidFill>
                <a:schemeClr val="tx1"/>
              </a:solidFill>
              <a:latin typeface="Arial" charset="0"/>
              <a:ea typeface="ＭＳ Ｐゴシック" charset="-128"/>
            </a:endParaRPr>
          </a:p>
        </p:txBody>
      </p:sp>
      <p:pic>
        <p:nvPicPr>
          <p:cNvPr id="2" name="Picture 13" descr="FBHA Logo no back">
            <a:extLst>
              <a:ext uri="{FF2B5EF4-FFF2-40B4-BE49-F238E27FC236}">
                <a16:creationId xmlns:a16="http://schemas.microsoft.com/office/drawing/2014/main" id="{8EB54153-BCF6-2E5A-2449-F7A269D5E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858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FE5EC-B7F4-5164-4257-0A3766EF6A16}"/>
              </a:ext>
            </a:extLst>
          </p:cNvPr>
          <p:cNvSpPr>
            <a:spLocks noGrp="1"/>
          </p:cNvSpPr>
          <p:nvPr>
            <p:ph type="title"/>
          </p:nvPr>
        </p:nvSpPr>
        <p:spPr/>
        <p:txBody>
          <a:bodyPr/>
          <a:lstStyle/>
          <a:p>
            <a:r>
              <a:rPr lang="en-US" dirty="0"/>
              <a:t>What is culture?</a:t>
            </a:r>
          </a:p>
        </p:txBody>
      </p:sp>
      <p:sp>
        <p:nvSpPr>
          <p:cNvPr id="5" name="Content Placeholder 4">
            <a:extLst>
              <a:ext uri="{FF2B5EF4-FFF2-40B4-BE49-F238E27FC236}">
                <a16:creationId xmlns:a16="http://schemas.microsoft.com/office/drawing/2014/main" id="{1E30B8EC-E809-AE4F-A5A5-CB9C3B118DCF}"/>
              </a:ext>
            </a:extLst>
          </p:cNvPr>
          <p:cNvSpPr>
            <a:spLocks noGrp="1"/>
          </p:cNvSpPr>
          <p:nvPr>
            <p:ph idx="1"/>
          </p:nvPr>
        </p:nvSpPr>
        <p:spPr/>
        <p:txBody>
          <a:bodyPr/>
          <a:lstStyle/>
          <a:p>
            <a:r>
              <a:rPr lang="en-US" dirty="0"/>
              <a:t>According to Merriam-Webster:</a:t>
            </a:r>
          </a:p>
          <a:p>
            <a:pPr marL="0" indent="0">
              <a:buNone/>
            </a:pPr>
            <a:r>
              <a:rPr lang="en-US" dirty="0"/>
              <a:t>      	</a:t>
            </a:r>
            <a:r>
              <a:rPr lang="en-US" i="1" dirty="0"/>
              <a:t>Culture is “the set of shared attitudes, values, and 	practices that characterize an institution or 	organization..</a:t>
            </a:r>
          </a:p>
          <a:p>
            <a:pPr marL="0" indent="0">
              <a:buNone/>
            </a:pPr>
            <a:endParaRPr lang="en-US" dirty="0"/>
          </a:p>
        </p:txBody>
      </p:sp>
      <p:pic>
        <p:nvPicPr>
          <p:cNvPr id="2" name="Picture 13" descr="FBHA Logo no back">
            <a:extLst>
              <a:ext uri="{FF2B5EF4-FFF2-40B4-BE49-F238E27FC236}">
                <a16:creationId xmlns:a16="http://schemas.microsoft.com/office/drawing/2014/main" id="{D5C5DDF0-56F4-B551-EB8A-C05A6D06D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8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0537C-7EF0-016D-02A3-473C37FBD5CA}"/>
              </a:ext>
            </a:extLst>
          </p:cNvPr>
          <p:cNvSpPr>
            <a:spLocks noGrp="1"/>
          </p:cNvSpPr>
          <p:nvPr>
            <p:ph type="title"/>
          </p:nvPr>
        </p:nvSpPr>
        <p:spPr/>
        <p:txBody>
          <a:bodyPr/>
          <a:lstStyle/>
          <a:p>
            <a:r>
              <a:rPr lang="en-US" dirty="0"/>
              <a:t>Contact</a:t>
            </a:r>
          </a:p>
        </p:txBody>
      </p:sp>
      <p:sp>
        <p:nvSpPr>
          <p:cNvPr id="3" name="Content Placeholder 2">
            <a:extLst>
              <a:ext uri="{FF2B5EF4-FFF2-40B4-BE49-F238E27FC236}">
                <a16:creationId xmlns:a16="http://schemas.microsoft.com/office/drawing/2014/main" id="{9D6CA736-4FAF-CF1A-AC6E-584C58A51BF3}"/>
              </a:ext>
            </a:extLst>
          </p:cNvPr>
          <p:cNvSpPr>
            <a:spLocks noGrp="1"/>
          </p:cNvSpPr>
          <p:nvPr>
            <p:ph sz="half" idx="1"/>
          </p:nvPr>
        </p:nvSpPr>
        <p:spPr/>
        <p:txBody>
          <a:bodyPr>
            <a:normAutofit/>
          </a:bodyPr>
          <a:lstStyle/>
          <a:p>
            <a:r>
              <a:rPr lang="en-US" sz="2800" dirty="0"/>
              <a:t>Jeff Dill</a:t>
            </a:r>
          </a:p>
          <a:p>
            <a:pPr lvl="1"/>
            <a:r>
              <a:rPr lang="en-US" sz="2400" dirty="0">
                <a:hlinkClick r:id="rId2"/>
              </a:rPr>
              <a:t>jdill@ffbha.org</a:t>
            </a:r>
            <a:endParaRPr lang="en-US" sz="2400" dirty="0"/>
          </a:p>
        </p:txBody>
      </p:sp>
      <p:sp>
        <p:nvSpPr>
          <p:cNvPr id="4" name="Content Placeholder 3">
            <a:extLst>
              <a:ext uri="{FF2B5EF4-FFF2-40B4-BE49-F238E27FC236}">
                <a16:creationId xmlns:a16="http://schemas.microsoft.com/office/drawing/2014/main" id="{9CF0CF9D-BDF8-9A18-CE9C-3AE37DC53201}"/>
              </a:ext>
            </a:extLst>
          </p:cNvPr>
          <p:cNvSpPr>
            <a:spLocks noGrp="1"/>
          </p:cNvSpPr>
          <p:nvPr>
            <p:ph sz="half" idx="2"/>
          </p:nvPr>
        </p:nvSpPr>
        <p:spPr/>
        <p:txBody>
          <a:bodyPr/>
          <a:lstStyle/>
          <a:p>
            <a:r>
              <a:rPr lang="en-US" sz="2800" dirty="0"/>
              <a:t>Paul </a:t>
            </a:r>
            <a:r>
              <a:rPr lang="en-US" sz="2800" dirty="0" err="1"/>
              <a:t>Bearce</a:t>
            </a:r>
            <a:endParaRPr lang="en-US" sz="2800" dirty="0"/>
          </a:p>
          <a:p>
            <a:pPr lvl="1"/>
            <a:r>
              <a:rPr lang="en-US" sz="2400" dirty="0">
                <a:hlinkClick r:id="rId3"/>
              </a:rPr>
              <a:t>pbearce@ffbha.org</a:t>
            </a:r>
            <a:endParaRPr lang="en-US" sz="2400" dirty="0"/>
          </a:p>
          <a:p>
            <a:pPr lvl="1"/>
            <a:endParaRPr lang="en-US" dirty="0"/>
          </a:p>
        </p:txBody>
      </p:sp>
      <p:pic>
        <p:nvPicPr>
          <p:cNvPr id="7" name="Picture 13" descr="FBHA Logo no back">
            <a:extLst>
              <a:ext uri="{FF2B5EF4-FFF2-40B4-BE49-F238E27FC236}">
                <a16:creationId xmlns:a16="http://schemas.microsoft.com/office/drawing/2014/main" id="{EEF458FD-3C83-6AAB-32D4-1602B5EE9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66" y="266700"/>
            <a:ext cx="9858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14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Footer Placeholder 4">
            <a:extLst>
              <a:ext uri="{FF2B5EF4-FFF2-40B4-BE49-F238E27FC236}">
                <a16:creationId xmlns:a16="http://schemas.microsoft.com/office/drawing/2014/main" id="{5B00DAB3-F53D-B623-970A-D47682871644}"/>
              </a:ext>
            </a:extLst>
          </p:cNvPr>
          <p:cNvSpPr>
            <a:spLocks noGrp="1"/>
          </p:cNvSpPr>
          <p:nvPr>
            <p:ph type="ftr" sz="quarter" idx="11"/>
          </p:nvPr>
        </p:nvSpPr>
        <p:spPr bwMode="auto">
          <a:xfrm>
            <a:off x="285312" y="5912703"/>
            <a:ext cx="6125013" cy="489684"/>
          </a:xfrm>
          <a:effectLst>
            <a:outerShdw blurRad="63500" dist="25399" dir="2700000" algn="ctr" rotWithShape="0">
              <a:srgbClr val="000000">
                <a:alpha val="75000"/>
              </a:srgbClr>
            </a:outerShdw>
          </a:effectLst>
        </p:spPr>
        <p:txBody>
          <a:bodyPr wrap="square" numCol="1" anchor="b" anchorCtr="0" compatLnSpc="1">
            <a:prstTxWarp prst="textNoShape">
              <a:avLst/>
            </a:prstTxWarp>
          </a:bodyPr>
          <a:lstStyle>
            <a:lvl1pPr>
              <a:defRPr sz="2400">
                <a:solidFill>
                  <a:schemeClr val="bg2"/>
                </a:solidFill>
                <a:latin typeface="Arial" charset="0"/>
                <a:ea typeface="ＭＳ Ｐゴシック" charset="0"/>
                <a:cs typeface="ＭＳ Ｐゴシック" charset="0"/>
              </a:defRPr>
            </a:lvl1pPr>
            <a:lvl2pPr marL="742950" indent="-285750">
              <a:defRPr sz="2400">
                <a:solidFill>
                  <a:schemeClr val="bg2"/>
                </a:solidFill>
                <a:latin typeface="Arial" charset="0"/>
                <a:ea typeface="ＭＳ Ｐゴシック" charset="0"/>
              </a:defRPr>
            </a:lvl2pPr>
            <a:lvl3pPr marL="1143000" indent="-228600">
              <a:defRPr sz="2400">
                <a:solidFill>
                  <a:schemeClr val="bg2"/>
                </a:solidFill>
                <a:latin typeface="Arial" charset="0"/>
                <a:ea typeface="ＭＳ Ｐゴシック" charset="0"/>
              </a:defRPr>
            </a:lvl3pPr>
            <a:lvl4pPr marL="1600200" indent="-228600">
              <a:defRPr sz="2400">
                <a:solidFill>
                  <a:schemeClr val="bg2"/>
                </a:solidFill>
                <a:latin typeface="Arial" charset="0"/>
                <a:ea typeface="ＭＳ Ｐゴシック" charset="0"/>
              </a:defRPr>
            </a:lvl4pPr>
            <a:lvl5pPr marL="2057400" indent="-22860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a:defRPr/>
            </a:pPr>
            <a:r>
              <a:rPr lang="en-US" b="1" dirty="0">
                <a:solidFill>
                  <a:srgbClr val="FFFF00"/>
                </a:solidFill>
              </a:rPr>
              <a:t>       </a:t>
            </a:r>
            <a:r>
              <a:rPr lang="en-US" sz="3200" b="1" dirty="0">
                <a:solidFill>
                  <a:schemeClr val="bg1"/>
                </a:solidFill>
              </a:rPr>
              <a:t>Fire/EMS/Police </a:t>
            </a:r>
            <a:r>
              <a:rPr lang="en-US" sz="3200" b="1" dirty="0">
                <a:solidFill>
                  <a:srgbClr val="FFFF00"/>
                </a:solidFill>
              </a:rPr>
              <a:t>Academies/Orientation</a:t>
            </a:r>
          </a:p>
        </p:txBody>
      </p:sp>
      <p:pic>
        <p:nvPicPr>
          <p:cNvPr id="21507" name="Picture 4">
            <a:extLst>
              <a:ext uri="{FF2B5EF4-FFF2-40B4-BE49-F238E27FC236}">
                <a16:creationId xmlns:a16="http://schemas.microsoft.com/office/drawing/2014/main" id="{5B427C63-DD5C-6F30-3236-D215E315B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25" y="3343275"/>
            <a:ext cx="54864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08" name="Object 5">
            <a:extLst>
              <a:ext uri="{FF2B5EF4-FFF2-40B4-BE49-F238E27FC236}">
                <a16:creationId xmlns:a16="http://schemas.microsoft.com/office/drawing/2014/main" id="{97E8036B-8986-1EBB-1BBA-F02C2634020A}"/>
              </a:ext>
            </a:extLst>
          </p:cNvPr>
          <p:cNvGraphicFramePr>
            <a:graphicFrameLocks noChangeAspect="1"/>
          </p:cNvGraphicFramePr>
          <p:nvPr/>
        </p:nvGraphicFramePr>
        <p:xfrm>
          <a:off x="1827213" y="3341688"/>
          <a:ext cx="5487987" cy="173037"/>
        </p:xfrm>
        <a:graphic>
          <a:graphicData uri="http://schemas.openxmlformats.org/presentationml/2006/ole">
            <mc:AlternateContent xmlns:mc="http://schemas.openxmlformats.org/markup-compatibility/2006">
              <mc:Choice xmlns:v="urn:schemas-microsoft-com:vml" Requires="v">
                <p:oleObj spid="_x0000_s2050" name="Document" r:id="rId5" imgW="5486400" imgH="177800" progId="Word.Document.8">
                  <p:embed/>
                </p:oleObj>
              </mc:Choice>
              <mc:Fallback>
                <p:oleObj name="Document" r:id="rId5" imgW="5486400" imgH="17780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7213" y="3341688"/>
                        <a:ext cx="5487987" cy="173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509" name="Rectangle 6">
            <a:extLst>
              <a:ext uri="{FF2B5EF4-FFF2-40B4-BE49-F238E27FC236}">
                <a16:creationId xmlns:a16="http://schemas.microsoft.com/office/drawing/2014/main" id="{D3EE31A5-BBAC-4524-37F5-5B6BDDB96688}"/>
              </a:ext>
            </a:extLst>
          </p:cNvPr>
          <p:cNvSpPr>
            <a:spLocks noChangeArrowheads="1"/>
          </p:cNvSpPr>
          <p:nvPr/>
        </p:nvSpPr>
        <p:spPr bwMode="auto">
          <a:xfrm>
            <a:off x="1676400" y="228600"/>
            <a:ext cx="60198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b="1" dirty="0">
              <a:solidFill>
                <a:srgbClr val="010301"/>
              </a:solidFill>
            </a:endParaRPr>
          </a:p>
          <a:p>
            <a:pPr algn="ctr" eaLnBrk="1" hangingPunct="1"/>
            <a:r>
              <a:rPr lang="en-US" dirty="0"/>
              <a:t>What We Are Taught</a:t>
            </a:r>
            <a:endParaRPr lang="en-US" altLang="en-US" dirty="0"/>
          </a:p>
        </p:txBody>
      </p:sp>
      <p:sp>
        <p:nvSpPr>
          <p:cNvPr id="21510" name="Rectangle 9">
            <a:extLst>
              <a:ext uri="{FF2B5EF4-FFF2-40B4-BE49-F238E27FC236}">
                <a16:creationId xmlns:a16="http://schemas.microsoft.com/office/drawing/2014/main" id="{A943596A-2BA4-A634-C550-F69DB52A1007}"/>
              </a:ext>
            </a:extLst>
          </p:cNvPr>
          <p:cNvSpPr>
            <a:spLocks noChangeArrowheads="1"/>
          </p:cNvSpPr>
          <p:nvPr/>
        </p:nvSpPr>
        <p:spPr bwMode="auto">
          <a:xfrm>
            <a:off x="381000" y="-76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21511" name="Picture 1">
            <a:extLst>
              <a:ext uri="{FF2B5EF4-FFF2-40B4-BE49-F238E27FC236}">
                <a16:creationId xmlns:a16="http://schemas.microsoft.com/office/drawing/2014/main" id="{5D3DE663-4C8C-E3B8-1097-A1F71C19E2C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308100"/>
            <a:ext cx="61817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F74F60FB-988C-1674-FE99-D919C049A275}"/>
              </a:ext>
            </a:extLst>
          </p:cNvPr>
          <p:cNvSpPr txBox="1">
            <a:spLocks/>
          </p:cNvSpPr>
          <p:nvPr/>
        </p:nvSpPr>
        <p:spPr>
          <a:xfrm>
            <a:off x="775357" y="6402387"/>
            <a:ext cx="4557713" cy="32067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000" kern="1200">
                <a:solidFill>
                  <a:schemeClr val="tx1">
                    <a:alpha val="70000"/>
                  </a:schemeClr>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a:t>Copyright - FBHA 2011 All Rights Reserved</a:t>
            </a:r>
            <a:endParaRPr lang="en-US" dirty="0"/>
          </a:p>
        </p:txBody>
      </p:sp>
      <p:pic>
        <p:nvPicPr>
          <p:cNvPr id="7" name="Picture 13" descr="FBHA Logo no back">
            <a:extLst>
              <a:ext uri="{FF2B5EF4-FFF2-40B4-BE49-F238E27FC236}">
                <a16:creationId xmlns:a16="http://schemas.microsoft.com/office/drawing/2014/main" id="{A33118E6-2440-806C-4AEF-0E22AB9689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8600"/>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201741F-C576-8B4A-C821-1426129C8E65}"/>
              </a:ext>
            </a:extLst>
          </p:cNvPr>
          <p:cNvSpPr txBox="1"/>
          <p:nvPr/>
        </p:nvSpPr>
        <p:spPr>
          <a:xfrm>
            <a:off x="6629400" y="1306511"/>
            <a:ext cx="2286000" cy="4247317"/>
          </a:xfrm>
          <a:prstGeom prst="rect">
            <a:avLst/>
          </a:prstGeom>
          <a:noFill/>
        </p:spPr>
        <p:txBody>
          <a:bodyPr wrap="square" rtlCol="0">
            <a:spAutoFit/>
          </a:bodyPr>
          <a:lstStyle/>
          <a:p>
            <a:r>
              <a:rPr lang="en-US" dirty="0"/>
              <a:t>Many things we were taught in our training have had to adapt to new methodologies backed by science:</a:t>
            </a:r>
          </a:p>
          <a:p>
            <a:pPr marL="285750" indent="-285750">
              <a:buFont typeface="Arial" panose="020B0604020202020204" pitchFamily="34" charset="0"/>
              <a:buChar char="•"/>
            </a:pPr>
            <a:r>
              <a:rPr lang="en-US" dirty="0"/>
              <a:t>Fire attack</a:t>
            </a:r>
          </a:p>
          <a:p>
            <a:pPr marL="285750" indent="-285750">
              <a:buFont typeface="Arial" panose="020B0604020202020204" pitchFamily="34" charset="0"/>
              <a:buChar char="•"/>
            </a:pPr>
            <a:r>
              <a:rPr lang="en-US" dirty="0"/>
              <a:t>Fire Behavior</a:t>
            </a:r>
          </a:p>
          <a:p>
            <a:pPr marL="285750" indent="-285750">
              <a:buFont typeface="Arial" panose="020B0604020202020204" pitchFamily="34" charset="0"/>
              <a:buChar char="•"/>
            </a:pPr>
            <a:r>
              <a:rPr lang="en-US" dirty="0"/>
              <a:t>Ventilation</a:t>
            </a:r>
          </a:p>
          <a:p>
            <a:pPr marL="285750" indent="-285750">
              <a:buFont typeface="Arial" panose="020B0604020202020204" pitchFamily="34" charset="0"/>
              <a:buChar char="•"/>
            </a:pPr>
            <a:r>
              <a:rPr lang="en-US" dirty="0"/>
              <a:t>Rescue profiles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to seek help when the job becomes overwhelming…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FBHA Logo no back">
            <a:extLst>
              <a:ext uri="{FF2B5EF4-FFF2-40B4-BE49-F238E27FC236}">
                <a16:creationId xmlns:a16="http://schemas.microsoft.com/office/drawing/2014/main" id="{5BF6BD58-AAF0-A087-06BB-C6D6A0656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35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3F262023-5A64-4991-20A3-3CF88B82D9AD}"/>
              </a:ext>
            </a:extLst>
          </p:cNvPr>
          <p:cNvSpPr>
            <a:spLocks noGrp="1"/>
          </p:cNvSpPr>
          <p:nvPr>
            <p:ph type="title"/>
          </p:nvPr>
        </p:nvSpPr>
        <p:spPr>
          <a:xfrm>
            <a:off x="1606045" y="533400"/>
            <a:ext cx="5937755" cy="1620012"/>
          </a:xfrm>
        </p:spPr>
        <p:txBody>
          <a:bodyPr>
            <a:normAutofit fontScale="90000"/>
          </a:bodyPr>
          <a:lstStyle/>
          <a:p>
            <a:r>
              <a:rPr lang="en-US" sz="2400" b="1" i="1" dirty="0">
                <a:solidFill>
                  <a:srgbClr val="FF0000"/>
                </a:solidFill>
                <a:latin typeface="Arial" charset="0"/>
                <a:ea typeface="ＭＳ Ｐゴシック" charset="0"/>
                <a:cs typeface="ＭＳ Ｐゴシック" charset="0"/>
              </a:rPr>
              <a:t/>
            </a:r>
            <a:br>
              <a:rPr lang="en-US" sz="2400" b="1" i="1" dirty="0">
                <a:solidFill>
                  <a:srgbClr val="FF0000"/>
                </a:solidFill>
                <a:latin typeface="Arial" charset="0"/>
                <a:ea typeface="ＭＳ Ｐゴシック" charset="0"/>
                <a:cs typeface="ＭＳ Ｐゴシック" charset="0"/>
              </a:rPr>
            </a:br>
            <a:r>
              <a:rPr lang="en-US" sz="2400" b="1" i="1" dirty="0">
                <a:solidFill>
                  <a:srgbClr val="FF0000"/>
                </a:solidFill>
                <a:latin typeface="Arial" charset="0"/>
                <a:ea typeface="ＭＳ Ｐゴシック" charset="0"/>
                <a:cs typeface="ＭＳ Ｐゴシック" charset="0"/>
              </a:rPr>
              <a:t>Cultural Brainwashing  - How it manifests in our departments</a:t>
            </a:r>
            <a:r>
              <a:rPr lang="en-US" sz="2400" b="1" i="1" u="sng" dirty="0">
                <a:solidFill>
                  <a:srgbClr val="FF0000"/>
                </a:solidFill>
                <a:latin typeface="Arial" charset="0"/>
                <a:ea typeface="ＭＳ Ｐゴシック" charset="0"/>
                <a:cs typeface="ＭＳ Ｐゴシック" charset="0"/>
              </a:rPr>
              <a:t/>
            </a:r>
            <a:br>
              <a:rPr lang="en-US" sz="2400" b="1" i="1" u="sng" dirty="0">
                <a:solidFill>
                  <a:srgbClr val="FF0000"/>
                </a:solidFill>
                <a:latin typeface="Arial" charset="0"/>
                <a:ea typeface="ＭＳ Ｐゴシック" charset="0"/>
                <a:cs typeface="ＭＳ Ｐゴシック" charset="0"/>
              </a:rPr>
            </a:br>
            <a:endParaRPr lang="en-US" dirty="0"/>
          </a:p>
        </p:txBody>
      </p:sp>
      <p:sp>
        <p:nvSpPr>
          <p:cNvPr id="6" name="Content Placeholder 5">
            <a:extLst>
              <a:ext uri="{FF2B5EF4-FFF2-40B4-BE49-F238E27FC236}">
                <a16:creationId xmlns:a16="http://schemas.microsoft.com/office/drawing/2014/main" id="{3FF78544-B0FF-376B-FF15-1CC7FBC5B8EB}"/>
              </a:ext>
            </a:extLst>
          </p:cNvPr>
          <p:cNvSpPr>
            <a:spLocks noGrp="1"/>
          </p:cNvSpPr>
          <p:nvPr>
            <p:ph idx="1"/>
          </p:nvPr>
        </p:nvSpPr>
        <p:spPr/>
        <p:txBody>
          <a:bodyPr>
            <a:normAutofit/>
          </a:bodyPr>
          <a:lstStyle/>
          <a:p>
            <a:pPr marL="457200" indent="-457200">
              <a:spcAft>
                <a:spcPts val="600"/>
              </a:spcAft>
              <a:buClr>
                <a:schemeClr val="tx1"/>
              </a:buClr>
              <a:defRPr/>
            </a:pPr>
            <a:r>
              <a:rPr lang="en-US" sz="2400" dirty="0">
                <a:latin typeface="Arial" charset="0"/>
                <a:ea typeface="ＭＳ Ｐゴシック" charset="0"/>
                <a:cs typeface="ＭＳ Ｐゴシック" charset="0"/>
              </a:rPr>
              <a:t>Stigma of asking for help.</a:t>
            </a:r>
          </a:p>
          <a:p>
            <a:pPr marL="457200" indent="-457200">
              <a:spcAft>
                <a:spcPts val="600"/>
              </a:spcAft>
              <a:buClr>
                <a:schemeClr val="tx1"/>
              </a:buClr>
              <a:defRPr/>
            </a:pPr>
            <a:r>
              <a:rPr lang="en-US" sz="2400" dirty="0">
                <a:latin typeface="Arial" charset="0"/>
                <a:ea typeface="ＭＳ Ｐゴシック" charset="0"/>
                <a:cs typeface="ＭＳ Ｐゴシック" charset="0"/>
              </a:rPr>
              <a:t>Stigma of counselors lacking knowledge  about the </a:t>
            </a:r>
            <a:r>
              <a:rPr lang="ja-JP" altLang="en-US" sz="240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job</a:t>
            </a:r>
            <a:r>
              <a:rPr lang="ja-JP" altLang="en-US" sz="240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a:t>
            </a:r>
          </a:p>
          <a:p>
            <a:pPr marL="457200" indent="-457200">
              <a:spcAft>
                <a:spcPts val="600"/>
              </a:spcAft>
              <a:buClr>
                <a:schemeClr val="tx1"/>
              </a:buClr>
              <a:defRPr/>
            </a:pPr>
            <a:r>
              <a:rPr lang="en-US" sz="2400" dirty="0">
                <a:latin typeface="Arial" charset="0"/>
                <a:ea typeface="ＭＳ Ｐゴシック" charset="0"/>
                <a:cs typeface="ＭＳ Ｐゴシック" charset="0"/>
              </a:rPr>
              <a:t>Officer’s/FF</a:t>
            </a:r>
            <a:r>
              <a:rPr lang="ja-JP" altLang="en-US" sz="240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lack of training/communications.</a:t>
            </a:r>
          </a:p>
          <a:p>
            <a:pPr marL="457200" indent="-457200">
              <a:spcAft>
                <a:spcPts val="600"/>
              </a:spcAft>
              <a:buClr>
                <a:schemeClr val="tx1"/>
              </a:buClr>
              <a:defRPr/>
            </a:pPr>
            <a:r>
              <a:rPr lang="en-US" sz="2400" dirty="0">
                <a:latin typeface="Arial" charset="0"/>
                <a:ea typeface="ＭＳ Ｐゴシック" charset="0"/>
                <a:cs typeface="ＭＳ Ｐゴシック" charset="0"/>
              </a:rPr>
              <a:t>Lack of access to counseling services.</a:t>
            </a:r>
          </a:p>
          <a:p>
            <a:pPr marL="0" indent="0">
              <a:spcAft>
                <a:spcPts val="600"/>
              </a:spcAft>
              <a:buClr>
                <a:schemeClr val="tx1"/>
              </a:buClr>
              <a:buNone/>
              <a:defRPr/>
            </a:pPr>
            <a:endParaRPr lang="en-US" sz="2400" dirty="0">
              <a:latin typeface="Arial" charset="0"/>
              <a:ea typeface="ＭＳ Ｐゴシック" charset="0"/>
              <a:cs typeface="ＭＳ Ｐゴシック" charset="0"/>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{060F5252-0138-FB41-9E46-F5A3509D1065}tf10001120</Template>
  <TotalTime>28433</TotalTime>
  <Words>3065</Words>
  <Application>Microsoft Office PowerPoint</Application>
  <PresentationFormat>On-screen Show (4:3)</PresentationFormat>
  <Paragraphs>576</Paragraphs>
  <Slides>70</Slides>
  <Notes>20</Notes>
  <HiddenSlides>0</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7" baseType="lpstr">
      <vt:lpstr>ＭＳ Ｐゴシック</vt:lpstr>
      <vt:lpstr>American Typewriter</vt:lpstr>
      <vt:lpstr>Arial</vt:lpstr>
      <vt:lpstr>Calibri</vt:lpstr>
      <vt:lpstr>Chalkboard SE</vt:lpstr>
      <vt:lpstr>Geneva</vt:lpstr>
      <vt:lpstr>Gill Sans MT</vt:lpstr>
      <vt:lpstr>Lato</vt:lpstr>
      <vt:lpstr>Lucida Grande</vt:lpstr>
      <vt:lpstr>Merriweather</vt:lpstr>
      <vt:lpstr>Osaka</vt:lpstr>
      <vt:lpstr>Segoe Script</vt:lpstr>
      <vt:lpstr>TimesNewRomanPSMT</vt:lpstr>
      <vt:lpstr>Verdana</vt:lpstr>
      <vt:lpstr>Wingdings 2</vt:lpstr>
      <vt:lpstr>Parcel</vt:lpstr>
      <vt:lpstr>Document</vt:lpstr>
      <vt:lpstr>PowerPoint Presentation</vt:lpstr>
      <vt:lpstr>Please Be Aware</vt:lpstr>
      <vt:lpstr>New Stresses in the fire service</vt:lpstr>
      <vt:lpstr>New Challenges</vt:lpstr>
      <vt:lpstr>…On Their Worst Day</vt:lpstr>
      <vt:lpstr>PowerPoint Presentation</vt:lpstr>
      <vt:lpstr>What is culture?</vt:lpstr>
      <vt:lpstr>PowerPoint Presentation</vt:lpstr>
      <vt:lpstr> Cultural Brainwashing  - How it manifests in our departments </vt:lpstr>
      <vt:lpstr>The conversation has started</vt:lpstr>
      <vt:lpstr>Solving the problem</vt:lpstr>
      <vt:lpstr>What is happening to us?</vt:lpstr>
      <vt:lpstr>Anxiety</vt:lpstr>
      <vt:lpstr>Stress/Anxiety</vt:lpstr>
      <vt:lpstr>Anger</vt:lpstr>
      <vt:lpstr>Depression – 41.3%</vt:lpstr>
      <vt:lpstr>Addictions – 17.4%</vt:lpstr>
      <vt:lpstr>PowerPoint Presentation</vt:lpstr>
      <vt:lpstr>What is PTSD?</vt:lpstr>
      <vt:lpstr>What ptsd is not</vt:lpstr>
      <vt:lpstr>PTSD vs Moral Injury</vt:lpstr>
      <vt:lpstr>FFBHA White Paper on Moral Injury (2023)</vt:lpstr>
      <vt:lpstr>Add to That…</vt:lpstr>
      <vt:lpstr>PowerPoint Presentation</vt:lpstr>
      <vt:lpstr>Negative/maladaptive stress coping mechanisms:</vt:lpstr>
      <vt:lpstr>Why are we killing ourselves???</vt:lpstr>
      <vt:lpstr>Is suicide a preventable form of death?</vt:lpstr>
      <vt:lpstr>David Dangerfield: Facebook Oct 15, 2016 </vt:lpstr>
      <vt:lpstr>Leslie Dangerfield</vt:lpstr>
      <vt:lpstr>Words Matter</vt:lpstr>
      <vt:lpstr>Suicide Globally</vt:lpstr>
      <vt:lpstr>Suicide Statistics in the U.S.</vt:lpstr>
      <vt:lpstr>Breaking Down Who Dies by Suicide</vt:lpstr>
      <vt:lpstr>PowerPoint Presentation</vt:lpstr>
      <vt:lpstr>Suicide rates by state</vt:lpstr>
      <vt:lpstr>PowerPoint Presentation</vt:lpstr>
      <vt:lpstr>The numbers</vt:lpstr>
      <vt:lpstr>PowerPoint Presentation</vt:lpstr>
      <vt:lpstr>PowerPoint Presentation</vt:lpstr>
      <vt:lpstr>PowerPoint Presentation</vt:lpstr>
      <vt:lpstr>FBHA Top 5 Suicide Warning Signs: </vt:lpstr>
      <vt:lpstr>Be aware…</vt:lpstr>
      <vt:lpstr>Dr. Joiner’s Theory</vt:lpstr>
      <vt:lpstr>Thwarted Belongingness</vt:lpstr>
      <vt:lpstr>Perceived Burdensomeness</vt:lpstr>
      <vt:lpstr>Capacity for Pain</vt:lpstr>
      <vt:lpstr>Risk Factors for General Population</vt:lpstr>
      <vt:lpstr>Protective Factors for General Population</vt:lpstr>
      <vt:lpstr>Risk Factors in Firefighters</vt:lpstr>
      <vt:lpstr>Protective Factors in the Fire Service</vt:lpstr>
      <vt:lpstr>FBHA Recommendation</vt:lpstr>
      <vt:lpstr>Where to Go For Help</vt:lpstr>
      <vt:lpstr>Action Plan-Advice for Your Departments </vt:lpstr>
      <vt:lpstr>Pyramid of Support</vt:lpstr>
      <vt:lpstr>What we can do daily to help our team</vt:lpstr>
      <vt:lpstr>The Role of the Company Officer</vt:lpstr>
      <vt:lpstr>Seek a Professional</vt:lpstr>
      <vt:lpstr>Listening Skills- (Practice, Practice)</vt:lpstr>
      <vt:lpstr>Which Describes Your Department?</vt:lpstr>
      <vt:lpstr>Dealing W/ Stress</vt:lpstr>
      <vt:lpstr>Resiliency and Self-Care</vt:lpstr>
      <vt:lpstr>PowerPoint Presentation</vt:lpstr>
      <vt:lpstr>Some Thoughts about postvention</vt:lpstr>
      <vt:lpstr>Some Thoughts about postvention</vt:lpstr>
      <vt:lpstr>Emergency Contact Form</vt:lpstr>
      <vt:lpstr>THINGS TO REMEMBER</vt:lpstr>
      <vt:lpstr>One more quote</vt:lpstr>
      <vt:lpstr>Resources</vt:lpstr>
      <vt:lpstr>SUMMARY</vt:lpstr>
      <vt:lpstr>Contact</vt:lpstr>
    </vt:vector>
  </TitlesOfParts>
  <Company>Palatine Rural Fire Protection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jdill</dc:creator>
  <cp:lastModifiedBy>Myeshia Bobo</cp:lastModifiedBy>
  <cp:revision>380</cp:revision>
  <dcterms:created xsi:type="dcterms:W3CDTF">2009-12-05T19:41:54Z</dcterms:created>
  <dcterms:modified xsi:type="dcterms:W3CDTF">2023-04-10T16:31:07Z</dcterms:modified>
</cp:coreProperties>
</file>